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2" r:id="rId2"/>
    <p:sldId id="291" r:id="rId3"/>
    <p:sldId id="294" r:id="rId4"/>
    <p:sldId id="298" r:id="rId5"/>
    <p:sldId id="299" r:id="rId6"/>
    <p:sldId id="300" r:id="rId7"/>
    <p:sldId id="268" r:id="rId8"/>
    <p:sldId id="285" r:id="rId9"/>
    <p:sldId id="292" r:id="rId10"/>
    <p:sldId id="275" r:id="rId11"/>
    <p:sldId id="279" r:id="rId12"/>
    <p:sldId id="278" r:id="rId13"/>
    <p:sldId id="288" r:id="rId14"/>
    <p:sldId id="290" r:id="rId15"/>
    <p:sldId id="269" r:id="rId16"/>
    <p:sldId id="287" r:id="rId17"/>
    <p:sldId id="270" r:id="rId18"/>
    <p:sldId id="280" r:id="rId19"/>
    <p:sldId id="286" r:id="rId20"/>
    <p:sldId id="267" r:id="rId21"/>
    <p:sldId id="296" r:id="rId22"/>
    <p:sldId id="276" r:id="rId23"/>
    <p:sldId id="257" r:id="rId24"/>
    <p:sldId id="274" r:id="rId25"/>
    <p:sldId id="30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857"/>
  </p:normalViewPr>
  <p:slideViewPr>
    <p:cSldViewPr snapToGrid="0" snapToObjects="1">
      <p:cViewPr>
        <p:scale>
          <a:sx n="110" d="100"/>
          <a:sy n="110" d="100"/>
        </p:scale>
        <p:origin x="2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40F3-E775-CC47-A793-C4A1DF23A6F3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996F5-D9F7-E942-8DF5-71397F2EC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Treating Asymptomatic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Hyperuricemia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Lower Risk of Developing Chronic Conditions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August 12, 2016 • By Martin Garber, 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www.the-rheumatologist.org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/article/treating-asymptomatic-hyperuricemia-lower-risk-developing-chronic-conditions/4/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Chatterjee 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Waikhom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et al. Efficacy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Febuxostat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slowing the GFR decline in patients with CKD and asymptomatic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hyperuricemia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6-month, double-blind, randomized, placebo-controlled trial. Am J Kidney Dis 2015;66:945–50.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Dalbeth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N, House ME,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O, et al.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crystal deposition in asymptomatic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hyperuricaemia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symptomatic gout: a dual energy CT study. Ann Rheum Dis 2015;74:908–11. </a:t>
            </a:r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96F5-D9F7-E942-8DF5-71397F2EC7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6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начальной дозе 100 мг с возможностью титрования дозы (шаг - 100 мг каждые 2-4 недели) до достижения целевых значений концентрации мочевой кислоты.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96F5-D9F7-E942-8DF5-71397F2EC7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8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особые категории пациентов в случае</a:t>
            </a:r>
            <a:r>
              <a:rPr lang="ru-RU" baseline="0" dirty="0" smtClean="0"/>
              <a:t> </a:t>
            </a:r>
            <a:r>
              <a:rPr lang="ru-RU" sz="1200" b="0" dirty="0" err="1" smtClean="0"/>
              <a:t>фебуксостата</a:t>
            </a:r>
            <a:r>
              <a:rPr lang="ru-RU" sz="1200" b="0" dirty="0" smtClean="0"/>
              <a:t> мы не говорим, так как противопоказан</a:t>
            </a:r>
          </a:p>
          <a:p>
            <a:r>
              <a:rPr lang="ru-RU" sz="1200" b="0" dirty="0" smtClean="0"/>
              <a:t>У пациентов с нарушением функции щитовидной железы </a:t>
            </a:r>
            <a:r>
              <a:rPr lang="mr-IN" sz="1200" b="0" dirty="0" smtClean="0"/>
              <a:t>–</a:t>
            </a:r>
            <a:r>
              <a:rPr lang="ru-RU" sz="1200" b="0" dirty="0" smtClean="0"/>
              <a:t> с осторожностью, так как есть риск повышения ТТГ</a:t>
            </a:r>
          </a:p>
          <a:p>
            <a:r>
              <a:rPr lang="ru-RU" sz="1200" b="0" dirty="0" smtClean="0"/>
              <a:t>А вот у пожилых людей </a:t>
            </a:r>
            <a:r>
              <a:rPr lang="mr-IN" sz="1200" b="0" dirty="0" smtClean="0"/>
              <a:t>–</a:t>
            </a:r>
            <a:r>
              <a:rPr lang="ru-RU" sz="1200" b="0" dirty="0" smtClean="0"/>
              <a:t> очень даже можно и нужно</a:t>
            </a:r>
          </a:p>
          <a:p>
            <a:r>
              <a:rPr lang="ru-RU" sz="1200" b="0" dirty="0" smtClean="0"/>
              <a:t>Применение </a:t>
            </a:r>
            <a:r>
              <a:rPr lang="ru-RU" sz="1200" b="0" dirty="0" err="1" smtClean="0"/>
              <a:t>фебуксостата</a:t>
            </a:r>
            <a:r>
              <a:rPr lang="ru-RU" sz="1200" b="0" dirty="0" smtClean="0"/>
              <a:t> следует начинать только после купирования</a:t>
            </a:r>
            <a:r>
              <a:rPr lang="ru-RU" sz="1200" b="0" baseline="0" dirty="0" smtClean="0"/>
              <a:t> острого приступа подагры. Начало приема может спровоцировать острый приступ подагры за счет высвобождения </a:t>
            </a:r>
            <a:r>
              <a:rPr lang="ru-RU" sz="1200" b="0" baseline="0" dirty="0" err="1" smtClean="0"/>
              <a:t>уратов</a:t>
            </a:r>
            <a:r>
              <a:rPr lang="ru-RU" sz="1200" b="0" baseline="0" dirty="0" smtClean="0"/>
              <a:t> из тканевых депо и последующего повышения мочевой кислоты в сыворотке крови. Для профилактики приступов рекомендуется одновременное применение НПВП или колхицина в течение не менее 6 мес.</a:t>
            </a:r>
          </a:p>
          <a:p>
            <a:r>
              <a:rPr lang="ru-RU" sz="1200" b="0" baseline="0" dirty="0" smtClean="0"/>
              <a:t>Препарат выбора для купирования приступа подагры- колхицин</a:t>
            </a:r>
          </a:p>
          <a:p>
            <a:r>
              <a:rPr lang="ru-RU" sz="1200" b="0" baseline="0" dirty="0" smtClean="0"/>
              <a:t>Факторы риска развития смерти от сердечно-сосудистых причин, </a:t>
            </a:r>
            <a:r>
              <a:rPr lang="ru-RU" sz="1200" b="0" baseline="0" dirty="0" err="1" smtClean="0"/>
              <a:t>нелетального</a:t>
            </a:r>
            <a:r>
              <a:rPr lang="ru-RU" sz="1200" b="0" baseline="0" dirty="0" smtClean="0"/>
              <a:t> инфаркта,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Препарат первой линии?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Пациенты с искусственными клапанами сердца, принимающий </a:t>
            </a:r>
            <a:r>
              <a:rPr lang="ru-RU" dirty="0" err="1" smtClean="0"/>
              <a:t>варфарин</a:t>
            </a:r>
            <a:endParaRPr lang="ru-RU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96F5-D9F7-E942-8DF5-71397F2EC7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9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8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3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6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6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0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3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9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5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5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9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5721-DE03-4640-8511-8B1CE04210DC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FB27C-A5CC-8F41-B277-2F905ADDD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ls.rosminzdrav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8AD96A-ADE9-480A-B950-1626BEA4F44B}" type="slidenum">
              <a:rPr lang="de-DE" smtClean="0">
                <a:solidFill>
                  <a:srgbClr val="FFFFFF"/>
                </a:solidFill>
              </a:rPr>
              <a:pPr eaLnBrk="1" hangingPunct="1"/>
              <a:t>1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852377" y="1386605"/>
            <a:ext cx="828629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 err="1"/>
              <a:t>Переверзев</a:t>
            </a:r>
            <a:r>
              <a:rPr lang="ru-RU" sz="2400" dirty="0"/>
              <a:t> Антон Павлович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к.м.н. Научный сотрудник лаборатории клинической фармакологии и фармакотерапии ОСП РГНКЦ РНИМУ им. Пирогова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83055" y="5788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b="1" dirty="0"/>
              <a:t>Лечение </a:t>
            </a:r>
            <a:r>
              <a:rPr lang="ru-RU" b="1" dirty="0" err="1"/>
              <a:t>гиперурикемии</a:t>
            </a:r>
            <a:r>
              <a:rPr lang="ru-RU" b="1" dirty="0"/>
              <a:t>-взгляд клинического фармаколо</a:t>
            </a:r>
            <a:r>
              <a:rPr lang="ru-RU" dirty="0"/>
              <a:t>га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056" y="14799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 «Гериатрия – инвестиция в будущее»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22155" y="2780929"/>
            <a:ext cx="834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12 апреля 2019 г.</a:t>
            </a:r>
          </a:p>
          <a:p>
            <a:pPr algn="ctr"/>
            <a:r>
              <a:rPr lang="ru-RU" b="1" dirty="0"/>
              <a:t>г. </a:t>
            </a:r>
            <a:r>
              <a:rPr lang="ru-RU" b="1" dirty="0" smtClean="0"/>
              <a:t>Красноярск</a:t>
            </a:r>
            <a:r>
              <a:rPr lang="ru-RU" b="1" dirty="0" smtClean="0"/>
              <a:t>, </a:t>
            </a:r>
            <a:r>
              <a:rPr lang="ru-RU" b="1" dirty="0"/>
              <a:t>отель </a:t>
            </a:r>
            <a:r>
              <a:rPr lang="ru-RU" b="1" dirty="0" smtClean="0"/>
              <a:t>«</a:t>
            </a:r>
            <a:r>
              <a:rPr lang="en-US" b="1" dirty="0" smtClean="0"/>
              <a:t>AMAKS</a:t>
            </a:r>
            <a:r>
              <a:rPr lang="ru-RU" b="1" dirty="0" smtClean="0"/>
              <a:t>», </a:t>
            </a:r>
            <a:r>
              <a:rPr lang="ru-RU" b="1" dirty="0"/>
              <a:t>зал «Евразия», ул. </a:t>
            </a:r>
            <a:r>
              <a:rPr lang="ru-RU" b="1" dirty="0" smtClean="0"/>
              <a:t>А. Ма</a:t>
            </a:r>
            <a:r>
              <a:rPr lang="ru-RU" b="1" dirty="0" smtClean="0"/>
              <a:t>тросова</a:t>
            </a:r>
            <a:r>
              <a:rPr lang="ru-RU" b="1" dirty="0" smtClean="0"/>
              <a:t>, </a:t>
            </a:r>
            <a:r>
              <a:rPr lang="ru-RU" b="1" dirty="0"/>
              <a:t>д. </a:t>
            </a:r>
            <a:r>
              <a:rPr lang="ru-RU" b="1" dirty="0" smtClean="0"/>
              <a:t>2,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056" y="3632581"/>
            <a:ext cx="87129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"В представленных научно-медицинских материалах содержится информация образовательного и научного характера. Основным предназначением является повышение области профессиональных знаний специалистов здравоохранения. Материалы разработаны независимым экспертом и могут не совпадать с мнением компании ООО «Берлин-Хеми/А. </a:t>
            </a:r>
            <a:r>
              <a:rPr lang="ru-RU" sz="1000" dirty="0" err="1"/>
              <a:t>Менарини</a:t>
            </a:r>
            <a:r>
              <a:rPr lang="ru-RU" sz="1000" dirty="0"/>
              <a:t>».</a:t>
            </a:r>
          </a:p>
          <a:p>
            <a:r>
              <a:rPr lang="ru-RU" sz="1000" dirty="0"/>
              <a:t>Одной из основных целей представленных материалов и информации любого вида, включая графику и видео, является обеспечение специалистов здравоохранения информацией о медицинской, научно-методической, нормативно-правовой и иной профессиональной информации.</a:t>
            </a:r>
          </a:p>
          <a:p>
            <a:endParaRPr lang="ru-RU" sz="1000" dirty="0"/>
          </a:p>
          <a:p>
            <a:r>
              <a:rPr lang="ru-RU" sz="1000" dirty="0"/>
              <a:t>Национальное законодательство разных государств может влиять на объем и описание характеристик лекарственного препарата, включая способы применения и показания. Каждый лекарственный препарат производства ООО «Берлин-Хеми/А. </a:t>
            </a:r>
            <a:r>
              <a:rPr lang="ru-RU" sz="1000" dirty="0" err="1"/>
              <a:t>Менарини</a:t>
            </a:r>
            <a:r>
              <a:rPr lang="ru-RU" sz="1000" dirty="0"/>
              <a:t>»  в обязательном порядке содержит инструкцию по медицинскому применению; также инструкцию можно найти на сайте БХ http://www.berlin-chemie.ru/... и сайте </a:t>
            </a:r>
            <a:r>
              <a:rPr lang="ru-RU" sz="1000" dirty="0">
                <a:hlinkClick r:id="rId2"/>
              </a:rPr>
              <a:t>http://grls.rosminzdrav.ru/</a:t>
            </a:r>
            <a:endParaRPr lang="ru-RU" sz="1000" dirty="0"/>
          </a:p>
          <a:p>
            <a:endParaRPr lang="ru-RU" sz="1000" dirty="0"/>
          </a:p>
          <a:p>
            <a:r>
              <a:rPr lang="ru-RU" sz="1000" dirty="0"/>
              <a:t>Для цели рекомендации или применения лекарственного препарата ознакомьтесь с действующей инструкцией по применению. ООО «Берлин-Хеми/А. </a:t>
            </a:r>
            <a:r>
              <a:rPr lang="ru-RU" sz="1000" dirty="0" err="1"/>
              <a:t>Менарини</a:t>
            </a:r>
            <a:r>
              <a:rPr lang="ru-RU" sz="1000" dirty="0"/>
              <a:t>» настоятельно рекомендует применение лекарственных препаратов в четком соответствии с инструкцией по медицинскому применению. Информация о раскрытии финансовой заинтересованности.</a:t>
            </a:r>
          </a:p>
          <a:p>
            <a:endParaRPr lang="ru-RU" sz="1000" dirty="0"/>
          </a:p>
          <a:p>
            <a:r>
              <a:rPr lang="ru-RU" sz="1000" dirty="0"/>
              <a:t>Настоящим   подтверждаю, что 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 Берлин-Хеми/</a:t>
            </a:r>
            <a:r>
              <a:rPr lang="ru-RU" sz="1000" dirty="0" err="1"/>
              <a:t>А.Менарини</a:t>
            </a:r>
            <a:r>
              <a:rPr lang="ru-RU" sz="1000" dirty="0"/>
              <a:t> </a:t>
            </a:r>
          </a:p>
          <a:p>
            <a:r>
              <a:rPr lang="ru-RU" sz="1000" dirty="0"/>
              <a:t> Данная презентация поддерживается компанией ООО «Берлин-Хеми/А. </a:t>
            </a:r>
            <a:r>
              <a:rPr lang="ru-RU" sz="1000" dirty="0" err="1"/>
              <a:t>Менарини</a:t>
            </a:r>
            <a:r>
              <a:rPr lang="ru-RU" sz="1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9741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Адаптировано из </a:t>
            </a:r>
            <a:r>
              <a:rPr lang="en-US" b="1" dirty="0" smtClean="0"/>
              <a:t>2016 </a:t>
            </a:r>
            <a:r>
              <a:rPr lang="en-US" b="1" dirty="0"/>
              <a:t>updated EULAR evidence-based</a:t>
            </a:r>
            <a:br>
              <a:rPr lang="en-US" b="1" dirty="0"/>
            </a:br>
            <a:r>
              <a:rPr lang="en-US" b="1" dirty="0"/>
              <a:t>recommendations for the management of </a:t>
            </a:r>
            <a:r>
              <a:rPr lang="en-US" b="1" dirty="0" smtClean="0"/>
              <a:t>gout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13" y="1421296"/>
            <a:ext cx="11678477" cy="476243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Изменение образа жизни: диета + физическая </a:t>
            </a:r>
            <a:r>
              <a:rPr lang="ru-RU" dirty="0" smtClean="0"/>
              <a:t>активность;</a:t>
            </a:r>
          </a:p>
          <a:p>
            <a:pPr algn="just"/>
            <a:r>
              <a:rPr lang="ru-RU" dirty="0"/>
              <a:t>Препараты, угнетающие продукцию мочевой </a:t>
            </a:r>
            <a:r>
              <a:rPr lang="ru-RU" dirty="0" smtClean="0"/>
              <a:t>кислоты (</a:t>
            </a:r>
            <a:r>
              <a:rPr lang="ru-RU" dirty="0" err="1" smtClean="0"/>
              <a:t>аллопуринол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фебуксостат</a:t>
            </a:r>
            <a:r>
              <a:rPr lang="ru-RU" dirty="0" smtClean="0"/>
              <a:t>) назначаются</a:t>
            </a:r>
            <a:r>
              <a:rPr lang="en-US" dirty="0" smtClean="0"/>
              <a:t> </a:t>
            </a:r>
            <a:r>
              <a:rPr lang="ru-RU" dirty="0" smtClean="0"/>
              <a:t>пациентам вне острого приступа;</a:t>
            </a:r>
          </a:p>
          <a:p>
            <a:pPr algn="just"/>
            <a:r>
              <a:rPr lang="ru-RU" dirty="0"/>
              <a:t>целевой уровень мочевой кислоты в сыворотке крови менее 6 мг</a:t>
            </a:r>
            <a:r>
              <a:rPr lang="en-US" dirty="0"/>
              <a:t>/</a:t>
            </a:r>
            <a:r>
              <a:rPr lang="ru-RU" dirty="0" err="1"/>
              <a:t>дл</a:t>
            </a:r>
            <a:r>
              <a:rPr lang="ru-RU" dirty="0"/>
              <a:t> (357 </a:t>
            </a:r>
            <a:r>
              <a:rPr lang="ru-RU" dirty="0" err="1"/>
              <a:t>мкмоль</a:t>
            </a:r>
            <a:r>
              <a:rPr lang="en-US" dirty="0"/>
              <a:t>/</a:t>
            </a:r>
            <a:r>
              <a:rPr lang="ru-RU" dirty="0"/>
              <a:t>л). Концентрация мочевой кислоты 5 мг</a:t>
            </a:r>
            <a:r>
              <a:rPr lang="en-US" dirty="0"/>
              <a:t>/</a:t>
            </a:r>
            <a:r>
              <a:rPr lang="ru-RU" dirty="0" err="1"/>
              <a:t>дл</a:t>
            </a:r>
            <a:r>
              <a:rPr lang="ru-RU" dirty="0"/>
              <a:t> (300 </a:t>
            </a:r>
            <a:r>
              <a:rPr lang="ru-RU" dirty="0" err="1"/>
              <a:t>мкмоль</a:t>
            </a:r>
            <a:r>
              <a:rPr lang="en-US" dirty="0"/>
              <a:t>/</a:t>
            </a:r>
            <a:r>
              <a:rPr lang="ru-RU" dirty="0"/>
              <a:t>л)</a:t>
            </a:r>
            <a:r>
              <a:rPr lang="en-US" dirty="0"/>
              <a:t> – </a:t>
            </a:r>
            <a:r>
              <a:rPr lang="ru-RU" dirty="0"/>
              <a:t>для пациентов с подагрой тяжелого течения (</a:t>
            </a:r>
            <a:r>
              <a:rPr lang="ru-RU" dirty="0" err="1"/>
              <a:t>тофусы</a:t>
            </a:r>
            <a:r>
              <a:rPr lang="ru-RU" dirty="0"/>
              <a:t>, подагрический </a:t>
            </a:r>
            <a:r>
              <a:rPr lang="ru-RU" dirty="0" err="1"/>
              <a:t>артирит</a:t>
            </a:r>
            <a:r>
              <a:rPr lang="ru-RU" dirty="0"/>
              <a:t>, часты обострения) до полного растворения кристаллов мочевой кислоты и купирования симптоматики. Длительное поддержание концентрации мочевой кислоты </a:t>
            </a:r>
            <a:r>
              <a:rPr lang="en-US" dirty="0"/>
              <a:t>&lt;3 </a:t>
            </a:r>
            <a:r>
              <a:rPr lang="ru-RU" dirty="0"/>
              <a:t>мг</a:t>
            </a:r>
            <a:r>
              <a:rPr lang="en-US" dirty="0"/>
              <a:t>/</a:t>
            </a:r>
            <a:r>
              <a:rPr lang="ru-RU" dirty="0" err="1"/>
              <a:t>дл</a:t>
            </a:r>
            <a:r>
              <a:rPr lang="ru-RU" dirty="0"/>
              <a:t> не рекомендуется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Начинаем с минимальных доз постепенно титруя до целевых значений концентрации </a:t>
            </a:r>
            <a:r>
              <a:rPr lang="ru-RU" dirty="0"/>
              <a:t>мочевой кислоты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4849" y="6352304"/>
            <a:ext cx="11241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Richette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P, Doherty M, Pascual E, et al. 2016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updated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EULAR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evidence-based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recommendations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management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gout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Ann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Rheum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Dis 2017;76:29–42. </a:t>
            </a:r>
          </a:p>
        </p:txBody>
      </p:sp>
    </p:spTree>
    <p:extLst>
      <p:ext uri="{BB962C8B-B14F-4D97-AF65-F5344CB8AC3E}">
        <p14:creationId xmlns:p14="http://schemas.microsoft.com/office/powerpoint/2010/main" val="861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896" y="1517512"/>
            <a:ext cx="11261034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 пациентов с нормальной функцией почек 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репаратом </a:t>
            </a:r>
            <a:r>
              <a:rPr lang="ru-RU" dirty="0"/>
              <a:t>первой линии терапии </a:t>
            </a:r>
            <a:r>
              <a:rPr lang="ru-RU" dirty="0" smtClean="0"/>
              <a:t>- </a:t>
            </a:r>
            <a:r>
              <a:rPr lang="ru-RU" dirty="0" err="1" smtClean="0"/>
              <a:t>аллопуринол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 err="1" smtClean="0"/>
              <a:t>недостижении</a:t>
            </a:r>
            <a:r>
              <a:rPr lang="ru-RU" dirty="0" smtClean="0"/>
              <a:t> </a:t>
            </a:r>
            <a:r>
              <a:rPr lang="ru-RU" dirty="0"/>
              <a:t>целевых значений концентрации мочевой </a:t>
            </a:r>
            <a:r>
              <a:rPr lang="ru-RU" dirty="0" smtClean="0"/>
              <a:t>кислоты: </a:t>
            </a:r>
            <a:r>
              <a:rPr lang="ru-RU" dirty="0" err="1"/>
              <a:t>аллопуринол</a:t>
            </a:r>
            <a:r>
              <a:rPr lang="ru-RU" dirty="0"/>
              <a:t> </a:t>
            </a:r>
            <a:r>
              <a:rPr lang="ru-RU" dirty="0" smtClean="0"/>
              <a:t>заменить </a:t>
            </a:r>
            <a:r>
              <a:rPr lang="ru-RU" dirty="0"/>
              <a:t>на </a:t>
            </a:r>
            <a:r>
              <a:rPr lang="ru-RU" dirty="0" err="1"/>
              <a:t>фебуксостат</a:t>
            </a:r>
            <a:r>
              <a:rPr lang="ru-RU" dirty="0"/>
              <a:t> или </a:t>
            </a:r>
            <a:r>
              <a:rPr lang="ru-RU" dirty="0" err="1"/>
              <a:t>урикозурический</a:t>
            </a:r>
            <a:r>
              <a:rPr lang="ru-RU" dirty="0"/>
              <a:t> </a:t>
            </a:r>
            <a:r>
              <a:rPr lang="ru-RU" dirty="0" smtClean="0"/>
              <a:t>препарат (</a:t>
            </a:r>
            <a:r>
              <a:rPr lang="ru-RU" dirty="0" err="1"/>
              <a:t>пробенецид</a:t>
            </a:r>
            <a:r>
              <a:rPr lang="ru-RU" dirty="0"/>
              <a:t>, </a:t>
            </a:r>
            <a:r>
              <a:rPr lang="ru-RU" dirty="0" err="1"/>
              <a:t>сульфинпиразон</a:t>
            </a:r>
            <a:r>
              <a:rPr lang="ru-RU" dirty="0"/>
              <a:t>, </a:t>
            </a:r>
            <a:r>
              <a:rPr lang="ru-RU" dirty="0" err="1"/>
              <a:t>бензбромарон</a:t>
            </a:r>
            <a:r>
              <a:rPr lang="ru-RU" dirty="0" smtClean="0"/>
              <a:t>) </a:t>
            </a:r>
            <a:r>
              <a:rPr lang="ru-RU" dirty="0"/>
              <a:t>или комбинацию с </a:t>
            </a:r>
            <a:r>
              <a:rPr lang="ru-RU" dirty="0" err="1"/>
              <a:t>урикозурическим</a:t>
            </a:r>
            <a:r>
              <a:rPr lang="ru-RU" dirty="0"/>
              <a:t> препаратом. </a:t>
            </a:r>
            <a:endParaRPr lang="ru-RU" dirty="0" smtClean="0"/>
          </a:p>
          <a:p>
            <a:pPr algn="just"/>
            <a:r>
              <a:rPr lang="ru-RU" dirty="0" err="1" smtClean="0"/>
              <a:t>Фебуксостат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err="1"/>
              <a:t>урикозуческий</a:t>
            </a:r>
            <a:r>
              <a:rPr lang="ru-RU" dirty="0"/>
              <a:t> препарат </a:t>
            </a:r>
            <a:r>
              <a:rPr lang="ru-RU" dirty="0" smtClean="0"/>
              <a:t>показаны </a:t>
            </a:r>
            <a:r>
              <a:rPr lang="ru-RU" dirty="0"/>
              <a:t>пациентам с непереносимостью </a:t>
            </a:r>
            <a:r>
              <a:rPr lang="ru-RU" dirty="0" err="1" smtClean="0"/>
              <a:t>аллопуринола</a:t>
            </a:r>
            <a:endParaRPr lang="en-US" dirty="0" smtClean="0"/>
          </a:p>
          <a:p>
            <a:pPr algn="just"/>
            <a:r>
              <a:rPr lang="ru-RU" dirty="0"/>
              <a:t>У пациентов с нарушением функции почек подбор дозы </a:t>
            </a:r>
            <a:r>
              <a:rPr lang="ru-RU" dirty="0" err="1"/>
              <a:t>аллопуринола</a:t>
            </a:r>
            <a:r>
              <a:rPr lang="ru-RU" dirty="0"/>
              <a:t> должен производиться в соответствии с клиренсом </a:t>
            </a:r>
            <a:r>
              <a:rPr lang="ru-RU" dirty="0" err="1"/>
              <a:t>креатинина</a:t>
            </a:r>
            <a:r>
              <a:rPr lang="ru-RU" dirty="0"/>
              <a:t>. При не достижении целевого уровня концентрации мочевой кислоты в плазме крови необходимо заменить </a:t>
            </a:r>
            <a:r>
              <a:rPr lang="ru-RU" dirty="0" err="1"/>
              <a:t>аллопуринол</a:t>
            </a:r>
            <a:r>
              <a:rPr lang="ru-RU" dirty="0"/>
              <a:t> на </a:t>
            </a:r>
            <a:r>
              <a:rPr lang="ru-RU" dirty="0" err="1"/>
              <a:t>фебуксостат</a:t>
            </a:r>
            <a:r>
              <a:rPr lang="ru-RU" dirty="0"/>
              <a:t> или </a:t>
            </a:r>
            <a:r>
              <a:rPr lang="ru-RU" dirty="0" err="1"/>
              <a:t>бензбромарон</a:t>
            </a:r>
            <a:r>
              <a:rPr lang="ru-RU" dirty="0"/>
              <a:t> с</a:t>
            </a:r>
            <a:r>
              <a:rPr lang="en-US" dirty="0"/>
              <a:t>/</a:t>
            </a:r>
            <a:r>
              <a:rPr lang="ru-RU" dirty="0"/>
              <a:t>без </a:t>
            </a:r>
            <a:r>
              <a:rPr lang="ru-RU" dirty="0" err="1"/>
              <a:t>аллопуринола</a:t>
            </a:r>
            <a:r>
              <a:rPr lang="ru-RU" dirty="0"/>
              <a:t>, кроме пациентов с СКФ </a:t>
            </a:r>
            <a:r>
              <a:rPr lang="en-US" dirty="0"/>
              <a:t>&lt;30 </a:t>
            </a:r>
            <a:r>
              <a:rPr lang="ru-RU" dirty="0"/>
              <a:t>мл</a:t>
            </a:r>
            <a:r>
              <a:rPr lang="en-US" dirty="0"/>
              <a:t>/</a:t>
            </a:r>
            <a:r>
              <a:rPr lang="ru-RU" dirty="0"/>
              <a:t>мин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4849" y="6352304"/>
            <a:ext cx="11241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Richette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P, Doherty M, Pascual E, et al. 2016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updated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EULAR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evidence-based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recommendations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management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gout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Ann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Rheum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Dis 2017;76:29–42.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/>
              <a:t>Адаптировано из </a:t>
            </a:r>
            <a:r>
              <a:rPr lang="en-US" b="1" smtClean="0"/>
              <a:t>2016 updated EULAR evidence-based</a:t>
            </a:r>
            <a:br>
              <a:rPr lang="en-US" b="1" smtClean="0"/>
            </a:br>
            <a:r>
              <a:rPr lang="en-US" b="1" smtClean="0"/>
              <a:t>recommendations for the management of gout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17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54597"/>
              </p:ext>
            </p:extLst>
          </p:nvPr>
        </p:nvGraphicFramePr>
        <p:xfrm>
          <a:off x="1920239" y="518161"/>
          <a:ext cx="8214362" cy="4799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434"/>
                <a:gridCol w="3004829"/>
                <a:gridCol w="3055099"/>
              </a:tblGrid>
              <a:tr h="19723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аллопуринол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фебуксостат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3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Структура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пуриновый ингибитор </a:t>
                      </a:r>
                      <a:r>
                        <a:rPr lang="ru-RU" sz="1600" dirty="0" err="1">
                          <a:effectLst/>
                        </a:rPr>
                        <a:t>ксантиноксидазы</a:t>
                      </a:r>
                      <a:r>
                        <a:rPr lang="ru-RU" sz="1600" dirty="0">
                          <a:effectLst/>
                        </a:rPr>
                        <a:t> (структурный аналог гипоксантина)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непуриновый ингибитор ксантиноксидазы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Абсорбция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67-90%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менее 84%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7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Связь с белками плазмы крови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связывается с белками плазмы крови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99,2%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активные метаболиты: 82% и 91%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T1/2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1-2 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5-8 ч.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Метаболизм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Ксантиоксидаза и альдегидоксдаза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UGT1A1, UGT1A8 UGT1A9 **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CYP1A1,1A2, 2C8, 2C9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Выведение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через кишечник (20%), через почки (80%)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через кишечник (45%) и почки (49%)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15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Примечание: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** </a:t>
                      </a:r>
                      <a:r>
                        <a:rPr lang="ru-RU" sz="1800" dirty="0">
                          <a:effectLst/>
                        </a:rPr>
                        <a:t>есть также данные о </a:t>
                      </a:r>
                      <a:r>
                        <a:rPr lang="ru-RU" sz="1800" dirty="0" err="1">
                          <a:effectLst/>
                        </a:rPr>
                        <a:t>глюкуронизации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фебуксостата</a:t>
                      </a:r>
                      <a:r>
                        <a:rPr lang="ru-RU" sz="1800" dirty="0">
                          <a:effectLst/>
                        </a:rPr>
                        <a:t> с участием UGT1A3, UGT2B7 </a:t>
                      </a:r>
                      <a:r>
                        <a:rPr lang="ru-RU" sz="1800" dirty="0" smtClean="0">
                          <a:effectLst/>
                        </a:rPr>
                        <a:t>[2</a:t>
                      </a:r>
                      <a:r>
                        <a:rPr lang="en-US" sz="1800" dirty="0" smtClean="0">
                          <a:effectLst/>
                        </a:rPr>
                        <a:t>]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5069" y="5834269"/>
            <a:ext cx="102472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http://grls.rosminzdrav.ru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https://www.accessdata.fda.gov/drugsatfda_docs/label/2019/021856s013lbl.pdf#page=19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. https://www.drugbank.ca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4" y="130599"/>
            <a:ext cx="2097026" cy="1929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40" y="130599"/>
            <a:ext cx="3489960" cy="16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1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Сравнение терапевтической эффективности </a:t>
            </a:r>
            <a:r>
              <a:rPr lang="ru-RU" sz="4000" b="1" dirty="0" err="1" smtClean="0"/>
              <a:t>аллопуринола</a:t>
            </a:r>
            <a:r>
              <a:rPr lang="ru-RU" sz="4000" b="1" dirty="0" smtClean="0"/>
              <a:t> и </a:t>
            </a:r>
            <a:r>
              <a:rPr lang="ru-RU" sz="4000" b="1" dirty="0" err="1" smtClean="0"/>
              <a:t>фебуксостата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эффективности терапии 160 пациентов, разделенных на 2 группы: контроля (</a:t>
            </a:r>
            <a:r>
              <a:rPr lang="ru-RU" dirty="0" err="1" smtClean="0"/>
              <a:t>аллопуринол</a:t>
            </a:r>
            <a:r>
              <a:rPr lang="ru-RU" dirty="0" smtClean="0"/>
              <a:t>) и наблюдения (</a:t>
            </a:r>
            <a:r>
              <a:rPr lang="ru-RU" dirty="0" err="1" smtClean="0"/>
              <a:t>фебуксостат</a:t>
            </a:r>
            <a:r>
              <a:rPr lang="ru-RU" dirty="0" smtClean="0"/>
              <a:t>)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 smtClean="0"/>
              <a:t>Эффективность </a:t>
            </a:r>
            <a:r>
              <a:rPr lang="ru-RU" dirty="0" err="1" smtClean="0"/>
              <a:t>гипоурикемической</a:t>
            </a:r>
            <a:r>
              <a:rPr lang="ru-RU" dirty="0" smtClean="0"/>
              <a:t> терапии была выше в группе наблюдения (</a:t>
            </a:r>
            <a:r>
              <a:rPr lang="en-US" dirty="0" smtClean="0"/>
              <a:t>P&lt;0.05.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Количество НР в группе</a:t>
            </a:r>
            <a:r>
              <a:rPr lang="ru-RU" dirty="0"/>
              <a:t> </a:t>
            </a:r>
            <a:r>
              <a:rPr lang="ru-RU" dirty="0" err="1" smtClean="0"/>
              <a:t>фебуксостат</a:t>
            </a:r>
            <a:r>
              <a:rPr lang="ru-RU" dirty="0" err="1"/>
              <a:t>а</a:t>
            </a:r>
            <a:r>
              <a:rPr lang="ru-RU" dirty="0" smtClean="0"/>
              <a:t> также было ниже </a:t>
            </a:r>
            <a:r>
              <a:rPr lang="ru-RU" dirty="0"/>
              <a:t>(</a:t>
            </a:r>
            <a:r>
              <a:rPr lang="en-US" dirty="0"/>
              <a:t>P&lt;0.05.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23729" y="6321287"/>
            <a:ext cx="10893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Wang S. The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efficacy of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febuxostat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and allopurinol in the treatment of gout with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hyperuricemia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Pak J Pharm Sci. 2018 Jul;31(4(Special)):1623-1627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1175987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Гипоурекимическая</a:t>
            </a:r>
            <a:r>
              <a:rPr lang="ru-RU" sz="4000" b="1" dirty="0" smtClean="0"/>
              <a:t> терапия у пациентов с нарушением функции печени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0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Ретроспективное </a:t>
            </a:r>
            <a:r>
              <a:rPr lang="ru-RU" dirty="0" err="1" smtClean="0"/>
              <a:t>когортное</a:t>
            </a:r>
            <a:r>
              <a:rPr lang="ru-RU" dirty="0" smtClean="0"/>
              <a:t> исследование</a:t>
            </a:r>
            <a:r>
              <a:rPr lang="en-US" dirty="0" smtClean="0"/>
              <a:t> </a:t>
            </a:r>
            <a:r>
              <a:rPr lang="en-US" dirty="0"/>
              <a:t>134 </a:t>
            </a:r>
            <a:r>
              <a:rPr lang="ru-RU" dirty="0" smtClean="0"/>
              <a:t>пациентов с подагрой </a:t>
            </a:r>
            <a:r>
              <a:rPr lang="ru-RU" dirty="0"/>
              <a:t>и </a:t>
            </a:r>
            <a:r>
              <a:rPr lang="ru-RU" dirty="0" smtClean="0"/>
              <a:t>жировой болезнью печени</a:t>
            </a:r>
            <a:r>
              <a:rPr lang="ru-RU" dirty="0"/>
              <a:t> </a:t>
            </a:r>
            <a:r>
              <a:rPr lang="en-US" dirty="0" smtClean="0"/>
              <a:t>32 </a:t>
            </a:r>
            <a:r>
              <a:rPr lang="en-US" dirty="0"/>
              <a:t>(23.9%) </a:t>
            </a:r>
            <a:r>
              <a:rPr lang="ru-RU" dirty="0" smtClean="0"/>
              <a:t>получали </a:t>
            </a:r>
            <a:r>
              <a:rPr lang="ru-RU" dirty="0" err="1" smtClean="0"/>
              <a:t>фебуксостат</a:t>
            </a:r>
            <a:r>
              <a:rPr lang="ru-RU" dirty="0" smtClean="0"/>
              <a:t> и</a:t>
            </a:r>
            <a:r>
              <a:rPr lang="en-US" dirty="0" smtClean="0"/>
              <a:t> </a:t>
            </a:r>
            <a:r>
              <a:rPr lang="en-US" dirty="0"/>
              <a:t>102 (76.1%) </a:t>
            </a:r>
            <a:r>
              <a:rPr lang="ru-RU" dirty="0" smtClean="0"/>
              <a:t>- </a:t>
            </a:r>
            <a:r>
              <a:rPr lang="ru-RU" dirty="0" err="1" smtClean="0"/>
              <a:t>аллопуринол</a:t>
            </a:r>
            <a:r>
              <a:rPr lang="en-US" dirty="0" smtClean="0"/>
              <a:t>. </a:t>
            </a:r>
            <a:r>
              <a:rPr lang="ru-RU" dirty="0" smtClean="0"/>
              <a:t>Клинически значимых различий в возрасте, ИМТ, </a:t>
            </a:r>
            <a:r>
              <a:rPr lang="ru-RU" dirty="0" err="1" smtClean="0"/>
              <a:t>коморбидности</a:t>
            </a:r>
            <a:r>
              <a:rPr lang="ru-RU" dirty="0" smtClean="0"/>
              <a:t> или тяжести заболеваний между группами выявлено не было;</a:t>
            </a:r>
          </a:p>
          <a:p>
            <a:pPr algn="just"/>
            <a:r>
              <a:rPr lang="ru-RU" b="1" dirty="0" smtClean="0"/>
              <a:t>Частота проявлений </a:t>
            </a:r>
            <a:r>
              <a:rPr lang="ru-RU" b="1" dirty="0" err="1" smtClean="0"/>
              <a:t>гепатотоксических</a:t>
            </a:r>
            <a:r>
              <a:rPr lang="ru-RU" b="1" dirty="0" smtClean="0"/>
              <a:t> реакций была значительно ниже в группе </a:t>
            </a:r>
            <a:r>
              <a:rPr lang="ru-RU" b="1" dirty="0" err="1" smtClean="0"/>
              <a:t>фебуксостата</a:t>
            </a:r>
            <a:r>
              <a:rPr lang="ru-RU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3/32, 9.4%) </a:t>
            </a:r>
            <a:r>
              <a:rPr lang="ru-RU" b="1" dirty="0" smtClean="0"/>
              <a:t>по сравнению группой </a:t>
            </a:r>
            <a:r>
              <a:rPr lang="ru-RU" b="1" dirty="0" err="1" smtClean="0"/>
              <a:t>аллопуринол</a:t>
            </a:r>
            <a:r>
              <a:rPr lang="ru-RU" dirty="0" err="1" smtClean="0"/>
              <a:t>а</a:t>
            </a:r>
            <a:r>
              <a:rPr lang="ru-RU" dirty="0" smtClean="0"/>
              <a:t> </a:t>
            </a:r>
            <a:r>
              <a:rPr lang="en-US" dirty="0" smtClean="0"/>
              <a:t>(36/102</a:t>
            </a:r>
            <a:r>
              <a:rPr lang="en-US" dirty="0"/>
              <a:t>, 35.3%, p = 0.005). </a:t>
            </a:r>
            <a:endParaRPr lang="ru-RU" dirty="0" smtClean="0"/>
          </a:p>
          <a:p>
            <a:pPr algn="just"/>
            <a:r>
              <a:rPr lang="ru-RU" dirty="0" smtClean="0"/>
              <a:t>Сахарный диабет</a:t>
            </a:r>
            <a:r>
              <a:rPr lang="en-US" dirty="0" smtClean="0"/>
              <a:t> </a:t>
            </a:r>
            <a:r>
              <a:rPr lang="en-US" dirty="0"/>
              <a:t>(HR 3.549, 95% </a:t>
            </a:r>
            <a:r>
              <a:rPr lang="ru-RU" dirty="0" smtClean="0"/>
              <a:t>ДИ</a:t>
            </a:r>
            <a:r>
              <a:rPr lang="en-US" dirty="0" smtClean="0"/>
              <a:t> </a:t>
            </a:r>
            <a:r>
              <a:rPr lang="en-US" dirty="0"/>
              <a:t>1.374-9.165, p = 0.009) </a:t>
            </a:r>
            <a:r>
              <a:rPr lang="ru-RU" dirty="0" smtClean="0"/>
              <a:t>и одновременный прием колхицина</a:t>
            </a:r>
            <a:r>
              <a:rPr lang="en-US" dirty="0" smtClean="0"/>
              <a:t>(HR </a:t>
            </a:r>
            <a:r>
              <a:rPr lang="en-US" dirty="0"/>
              <a:t>11.518, 95% </a:t>
            </a:r>
            <a:r>
              <a:rPr lang="ru-RU" dirty="0" smtClean="0"/>
              <a:t>ДИ</a:t>
            </a:r>
            <a:r>
              <a:rPr lang="en-US" dirty="0" smtClean="0"/>
              <a:t> </a:t>
            </a:r>
            <a:r>
              <a:rPr lang="en-US" dirty="0"/>
              <a:t>5.515-24.054, p &lt; 0.001) </a:t>
            </a:r>
            <a:r>
              <a:rPr lang="ru-RU" dirty="0" smtClean="0"/>
              <a:t>были ассоциированы с повышенным риском </a:t>
            </a:r>
            <a:r>
              <a:rPr lang="ru-RU" dirty="0" err="1" smtClean="0"/>
              <a:t>гепатотоксических</a:t>
            </a:r>
            <a:r>
              <a:rPr lang="ru-RU" dirty="0" smtClean="0"/>
              <a:t> реакций</a:t>
            </a:r>
            <a:r>
              <a:rPr lang="en-US" dirty="0" smtClean="0"/>
              <a:t>, </a:t>
            </a:r>
            <a:r>
              <a:rPr lang="ru-RU" dirty="0" smtClean="0"/>
              <a:t>в то время как у лиц, применяющих </a:t>
            </a:r>
            <a:r>
              <a:rPr lang="ru-RU" dirty="0" err="1" smtClean="0"/>
              <a:t>фебуксостат</a:t>
            </a:r>
            <a:r>
              <a:rPr lang="ru-RU" dirty="0" smtClean="0"/>
              <a:t> </a:t>
            </a:r>
            <a:r>
              <a:rPr lang="ru-RU" dirty="0" err="1" smtClean="0"/>
              <a:t>гепатотоксические</a:t>
            </a:r>
            <a:r>
              <a:rPr lang="ru-RU" dirty="0" smtClean="0"/>
              <a:t> реакции наблюдались реже</a:t>
            </a:r>
            <a:r>
              <a:rPr lang="en-US" dirty="0" smtClean="0"/>
              <a:t> </a:t>
            </a:r>
            <a:r>
              <a:rPr lang="en-US" dirty="0"/>
              <a:t>(HR 0.282, 95% </a:t>
            </a:r>
            <a:r>
              <a:rPr lang="ru-RU" dirty="0" smtClean="0"/>
              <a:t>ДИ</a:t>
            </a:r>
            <a:r>
              <a:rPr lang="en-US" dirty="0" smtClean="0"/>
              <a:t> </a:t>
            </a:r>
            <a:r>
              <a:rPr lang="en-US" dirty="0"/>
              <a:t>0.086-0.926, p = 0.037).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1872" y="6119504"/>
            <a:ext cx="1007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Lee JS,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Won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J,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Kwon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OC,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Lee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SS,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Oh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JS,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Kim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YG,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Lee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CK,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Yoo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B,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Hong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Hepatic Safety of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Febuxostat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Compared with Allopurinol in Gout Patients with Fatty Liver Disease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J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Rheumatol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 2018 Nov 15.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pii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jrheum.180761.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10.3899/jrheum.180761. [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Epub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ahead of print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Применение </a:t>
            </a:r>
            <a:r>
              <a:rPr lang="ru-RU" sz="4000" b="1" dirty="0" err="1" smtClean="0"/>
              <a:t>фебуксостата</a:t>
            </a:r>
            <a:r>
              <a:rPr lang="ru-RU" sz="4000" b="1" dirty="0" smtClean="0"/>
              <a:t> у пациентов с нарушением функции печени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17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Легкая </a:t>
            </a:r>
            <a:r>
              <a:rPr lang="ru-RU" dirty="0"/>
              <a:t>степень </a:t>
            </a:r>
            <a:r>
              <a:rPr lang="ru-RU" dirty="0" smtClean="0"/>
              <a:t> (класс А по шкале </a:t>
            </a:r>
            <a:r>
              <a:rPr lang="ru-RU" dirty="0" err="1" smtClean="0"/>
              <a:t>Чайлд</a:t>
            </a:r>
            <a:r>
              <a:rPr lang="ru-RU" dirty="0" smtClean="0"/>
              <a:t>-Пью 5-6 баллов): </a:t>
            </a:r>
            <a:r>
              <a:rPr lang="ru-RU" dirty="0"/>
              <a:t>рекомендуемая доза 80мг 1 р</a:t>
            </a:r>
            <a:r>
              <a:rPr lang="en-US" dirty="0"/>
              <a:t>/</a:t>
            </a:r>
            <a:r>
              <a:rPr lang="ru-RU" dirty="0"/>
              <a:t>сутки</a:t>
            </a:r>
          </a:p>
          <a:p>
            <a:r>
              <a:rPr lang="ru-RU" dirty="0"/>
              <a:t>Средняя </a:t>
            </a:r>
            <a:r>
              <a:rPr lang="ru-RU" dirty="0" smtClean="0"/>
              <a:t>степень </a:t>
            </a:r>
            <a:r>
              <a:rPr lang="ru-RU" dirty="0"/>
              <a:t>(класс </a:t>
            </a:r>
            <a:r>
              <a:rPr lang="ru-RU" dirty="0" smtClean="0"/>
              <a:t>В </a:t>
            </a:r>
            <a:r>
              <a:rPr lang="ru-RU" dirty="0"/>
              <a:t>по шкале </a:t>
            </a:r>
            <a:r>
              <a:rPr lang="ru-RU" dirty="0" err="1"/>
              <a:t>Чайлд</a:t>
            </a:r>
            <a:r>
              <a:rPr lang="ru-RU" dirty="0"/>
              <a:t>-Пью </a:t>
            </a:r>
            <a:r>
              <a:rPr lang="ru-RU" dirty="0" smtClean="0"/>
              <a:t>7-9 </a:t>
            </a:r>
            <a:r>
              <a:rPr lang="ru-RU" dirty="0"/>
              <a:t>баллов)</a:t>
            </a:r>
            <a:r>
              <a:rPr lang="ru-RU" dirty="0" smtClean="0"/>
              <a:t>: </a:t>
            </a:r>
            <a:r>
              <a:rPr lang="ru-RU" dirty="0"/>
              <a:t>опыт </a:t>
            </a:r>
            <a:r>
              <a:rPr lang="ru-RU" dirty="0" smtClean="0"/>
              <a:t>ограничен</a:t>
            </a:r>
          </a:p>
          <a:p>
            <a:r>
              <a:rPr lang="en-US" dirty="0" err="1" smtClean="0"/>
              <a:t>Cmax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AUC </a:t>
            </a:r>
            <a:r>
              <a:rPr lang="ru-RU" dirty="0" smtClean="0"/>
              <a:t> у пациентов с легкой и средней степенью тяжести печеночной недостаточности при многократном приеме 80мг </a:t>
            </a:r>
            <a:r>
              <a:rPr lang="ru-RU" dirty="0" err="1" smtClean="0"/>
              <a:t>фебуксостата</a:t>
            </a:r>
            <a:r>
              <a:rPr lang="ru-RU" dirty="0" smtClean="0"/>
              <a:t> и его метаболитов существенно не менялись по сравнению со здоровыми добровольцами</a:t>
            </a:r>
            <a:endParaRPr lang="ru-RU" dirty="0"/>
          </a:p>
          <a:p>
            <a:r>
              <a:rPr lang="ru-RU" dirty="0"/>
              <a:t>Тяжелая печеночная недостаточность (класс С по шкале </a:t>
            </a:r>
            <a:r>
              <a:rPr lang="ru-RU" dirty="0" err="1"/>
              <a:t>Чайлд</a:t>
            </a:r>
            <a:r>
              <a:rPr lang="ru-RU" dirty="0"/>
              <a:t>-Пью 10-15 баллов) </a:t>
            </a:r>
            <a:r>
              <a:rPr lang="mr-IN" dirty="0"/>
              <a:t>–</a:t>
            </a:r>
            <a:r>
              <a:rPr lang="ru-RU" dirty="0"/>
              <a:t> исследования эффективности и безопасности не проводились</a:t>
            </a:r>
          </a:p>
          <a:p>
            <a:r>
              <a:rPr lang="ru-RU" b="1" dirty="0"/>
              <a:t>Примечание:</a:t>
            </a:r>
          </a:p>
          <a:p>
            <a:r>
              <a:rPr lang="ru-RU" dirty="0"/>
              <a:t>В </a:t>
            </a:r>
            <a:r>
              <a:rPr lang="ru-RU" u="sng" dirty="0"/>
              <a:t>американских инструкциях </a:t>
            </a:r>
            <a:r>
              <a:rPr lang="ru-RU" dirty="0"/>
              <a:t>при печеночной недостаточности класс А и </a:t>
            </a:r>
            <a:r>
              <a:rPr lang="en-US" dirty="0"/>
              <a:t>B </a:t>
            </a:r>
            <a:r>
              <a:rPr lang="ru-RU" dirty="0"/>
              <a:t>по шкале </a:t>
            </a:r>
            <a:r>
              <a:rPr lang="ru-RU" dirty="0" err="1"/>
              <a:t>Чайлд</a:t>
            </a:r>
            <a:r>
              <a:rPr lang="ru-RU" dirty="0"/>
              <a:t>-Пью </a:t>
            </a:r>
            <a:r>
              <a:rPr lang="mr-IN" dirty="0"/>
              <a:t>–</a:t>
            </a:r>
            <a:r>
              <a:rPr lang="ru-RU" dirty="0"/>
              <a:t> коррекции дозы не требуется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1872" y="6119504"/>
            <a:ext cx="1007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http://grls.rosminzdrav.ru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://www.accessdata.fda.gov/drugsatfda_docs/label/2019/021856s013lbl.pdf#page=19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/>
              <a:t>Гипоурекимическая</a:t>
            </a:r>
            <a:r>
              <a:rPr lang="ru-RU" sz="4000" b="1" dirty="0"/>
              <a:t> терапия у пациентов с нарушением </a:t>
            </a:r>
            <a:r>
              <a:rPr lang="ru-RU" sz="4000" b="1" dirty="0" smtClean="0"/>
              <a:t>функции почек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30" y="1719469"/>
            <a:ext cx="11549270" cy="445749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Ретроспективный анализ медицинской документации 141 пациента (средний возраст </a:t>
            </a:r>
            <a:r>
              <a:rPr lang="ru-RU" sz="2400" dirty="0"/>
              <a:t>62.6 ± 13.3 </a:t>
            </a:r>
            <a:r>
              <a:rPr lang="ru-RU" sz="2400" dirty="0" smtClean="0"/>
              <a:t>лет) с ХБП 3 стадии (СКФ по </a:t>
            </a:r>
            <a:r>
              <a:rPr lang="en-US" sz="2400" dirty="0" smtClean="0"/>
              <a:t>CKD-EPI </a:t>
            </a:r>
            <a:r>
              <a:rPr lang="ru-RU" sz="2400" dirty="0" smtClean="0"/>
              <a:t>30-59 мл</a:t>
            </a:r>
            <a:r>
              <a:rPr lang="en-US" sz="2400" dirty="0" smtClean="0"/>
              <a:t>/</a:t>
            </a:r>
            <a:r>
              <a:rPr lang="ru-RU" sz="2400" dirty="0" smtClean="0"/>
              <a:t>мин</a:t>
            </a:r>
            <a:r>
              <a:rPr lang="en-US" sz="2400" dirty="0" smtClean="0"/>
              <a:t>/1,73</a:t>
            </a:r>
            <a:r>
              <a:rPr lang="ru-RU" sz="2400" dirty="0" smtClean="0"/>
              <a:t>м</a:t>
            </a:r>
            <a:r>
              <a:rPr lang="en-US" sz="2400" dirty="0" smtClean="0"/>
              <a:t>2</a:t>
            </a:r>
            <a:r>
              <a:rPr lang="ru-RU" sz="2400" dirty="0" smtClean="0"/>
              <a:t>) и сопутствующей </a:t>
            </a:r>
            <a:r>
              <a:rPr lang="ru-RU" sz="2400" dirty="0" err="1" smtClean="0"/>
              <a:t>гиперурикемией</a:t>
            </a:r>
            <a:r>
              <a:rPr lang="ru-RU" sz="2400" dirty="0" smtClean="0"/>
              <a:t> (уровень мочевой кислоты в сыворотке крови</a:t>
            </a:r>
            <a:r>
              <a:rPr lang="en-US" sz="2400" dirty="0"/>
              <a:t> </a:t>
            </a:r>
            <a:r>
              <a:rPr lang="en-US" sz="2400" dirty="0" smtClean="0"/>
              <a:t>&gt;7.0</a:t>
            </a:r>
            <a:r>
              <a:rPr lang="en-US" sz="2400" dirty="0"/>
              <a:t> </a:t>
            </a:r>
            <a:r>
              <a:rPr lang="en-US" sz="2400" dirty="0" smtClean="0"/>
              <a:t>mg/</a:t>
            </a:r>
            <a:r>
              <a:rPr lang="en-US" sz="2400" dirty="0" err="1" smtClean="0"/>
              <a:t>dL</a:t>
            </a:r>
            <a:r>
              <a:rPr lang="en-US" sz="2400" dirty="0" smtClean="0"/>
              <a:t> </a:t>
            </a:r>
            <a:r>
              <a:rPr lang="ru-RU" sz="2400" dirty="0" smtClean="0"/>
              <a:t>для мужчин</a:t>
            </a:r>
            <a:r>
              <a:rPr lang="en-US" sz="2400" dirty="0" smtClean="0"/>
              <a:t>, </a:t>
            </a:r>
            <a:r>
              <a:rPr lang="en-US" sz="2400" dirty="0"/>
              <a:t>&gt;5.7 mg/</a:t>
            </a:r>
            <a:r>
              <a:rPr lang="en-US" sz="2400" dirty="0" err="1"/>
              <a:t>dL</a:t>
            </a:r>
            <a:r>
              <a:rPr lang="en-US" sz="2400" dirty="0"/>
              <a:t> </a:t>
            </a:r>
            <a:r>
              <a:rPr lang="ru-RU" sz="2400" dirty="0" smtClean="0"/>
              <a:t>для женщин), которые </a:t>
            </a:r>
            <a:r>
              <a:rPr lang="ru-RU" sz="2400" dirty="0"/>
              <a:t>длительно (55.9 ± 31.8 </a:t>
            </a:r>
            <a:r>
              <a:rPr lang="ru-RU" sz="2400" dirty="0" smtClean="0"/>
              <a:t>месяцев) наблюдались</a:t>
            </a:r>
            <a:r>
              <a:rPr lang="en-US" sz="2400" dirty="0" smtClean="0"/>
              <a:t> </a:t>
            </a:r>
            <a:r>
              <a:rPr lang="ru-RU" sz="2400" dirty="0" smtClean="0"/>
              <a:t>в </a:t>
            </a:r>
            <a:r>
              <a:rPr lang="en-US" sz="2400" dirty="0" err="1"/>
              <a:t>Dongguk</a:t>
            </a:r>
            <a:r>
              <a:rPr lang="en-US" sz="2400" dirty="0"/>
              <a:t> University </a:t>
            </a:r>
            <a:r>
              <a:rPr lang="en-US" sz="2400" dirty="0" err="1"/>
              <a:t>Ilsan</a:t>
            </a:r>
            <a:r>
              <a:rPr lang="en-US" sz="2400" dirty="0"/>
              <a:t> Hospital </a:t>
            </a:r>
            <a:r>
              <a:rPr lang="ru-RU" sz="2400" dirty="0" smtClean="0"/>
              <a:t>с июня </a:t>
            </a:r>
            <a:r>
              <a:rPr lang="en-US" sz="2400" dirty="0" smtClean="0"/>
              <a:t>2005 </a:t>
            </a:r>
            <a:r>
              <a:rPr lang="ru-RU" sz="2400" dirty="0" smtClean="0"/>
              <a:t>по апрель </a:t>
            </a:r>
            <a:r>
              <a:rPr lang="en-US" sz="2400" dirty="0" smtClean="0"/>
              <a:t>2018.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b="1" dirty="0" err="1" smtClean="0"/>
              <a:t>Фебуксостат</a:t>
            </a:r>
            <a:r>
              <a:rPr lang="ru-RU" sz="2400" b="1" dirty="0" smtClean="0"/>
              <a:t> эффективно снижал уровень мочевой кислоты в крови и значительно </a:t>
            </a:r>
            <a:r>
              <a:rPr lang="ru-RU" sz="2400" dirty="0" smtClean="0"/>
              <a:t>(на </a:t>
            </a:r>
            <a:r>
              <a:rPr lang="en-US" sz="2400" dirty="0" smtClean="0"/>
              <a:t>74.3%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b="1" dirty="0" smtClean="0"/>
              <a:t>снижал риск прогрессирования ХБП </a:t>
            </a:r>
            <a:r>
              <a:rPr lang="en-US" sz="2400" dirty="0" smtClean="0"/>
              <a:t>(</a:t>
            </a:r>
            <a:r>
              <a:rPr lang="ru-RU" sz="2400" dirty="0"/>
              <a:t>отношение пределов функций риска</a:t>
            </a:r>
            <a:r>
              <a:rPr lang="en-US" sz="2400" dirty="0" smtClean="0"/>
              <a:t> </a:t>
            </a:r>
            <a:r>
              <a:rPr lang="en-US" sz="2400" dirty="0"/>
              <a:t>0.257 (95% </a:t>
            </a:r>
            <a:r>
              <a:rPr lang="ru-RU" sz="2400" dirty="0" smtClean="0"/>
              <a:t>ДИ</a:t>
            </a:r>
            <a:r>
              <a:rPr lang="en-US" sz="2400" dirty="0" smtClean="0"/>
              <a:t> </a:t>
            </a:r>
            <a:r>
              <a:rPr lang="en-US" sz="2400" dirty="0"/>
              <a:t>0.072-0.912), p = 0.036</a:t>
            </a:r>
            <a:r>
              <a:rPr lang="en-US" sz="2400" dirty="0" smtClean="0"/>
              <a:t>),</a:t>
            </a:r>
            <a:r>
              <a:rPr lang="ru-RU" sz="2400" dirty="0" smtClean="0"/>
              <a:t> </a:t>
            </a:r>
            <a:r>
              <a:rPr lang="ru-RU" sz="2400" b="1" dirty="0" smtClean="0"/>
              <a:t>в сравнении с </a:t>
            </a:r>
            <a:r>
              <a:rPr lang="ru-RU" sz="2400" b="1" dirty="0" err="1" smtClean="0"/>
              <a:t>аллопуринолом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err="1" smtClean="0"/>
              <a:t>Фебуксостат</a:t>
            </a:r>
            <a:r>
              <a:rPr lang="ru-RU" sz="2400" dirty="0" smtClean="0"/>
              <a:t> кажется лучшей по сравнению с </a:t>
            </a:r>
            <a:r>
              <a:rPr lang="ru-RU" sz="2400" dirty="0" err="1" smtClean="0"/>
              <a:t>аллопуриноолм</a:t>
            </a:r>
            <a:r>
              <a:rPr lang="ru-RU" sz="2400" dirty="0" smtClean="0"/>
              <a:t> опцией для терапии </a:t>
            </a:r>
            <a:r>
              <a:rPr lang="ru-RU" sz="2400" dirty="0" err="1" smtClean="0"/>
              <a:t>гиперурикемии</a:t>
            </a:r>
            <a:r>
              <a:rPr lang="ru-RU" sz="2400" dirty="0" smtClean="0"/>
              <a:t> у пациентов с ХБП.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872" y="6119504"/>
            <a:ext cx="1007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Lee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JW, Lee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KH. Comparison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of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renoprotective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effects of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febuxostat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and allopurinol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hyperuricemic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patients with chronic kidney disease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Urol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Nephrol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 2019 Mar;51(3):467-473.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10.1007/s11255-018-2051-2.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Epub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2019 Jan 2.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Применение </a:t>
            </a:r>
            <a:r>
              <a:rPr lang="ru-RU" sz="4000" b="1" dirty="0" err="1"/>
              <a:t>фебуксостата</a:t>
            </a:r>
            <a:r>
              <a:rPr lang="ru-RU" sz="4000" b="1" dirty="0"/>
              <a:t> </a:t>
            </a:r>
            <a:r>
              <a:rPr lang="ru-RU" sz="4000" b="1" dirty="0" smtClean="0"/>
              <a:t>у пациентов с нарушением функции почек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Легкой и средней степени </a:t>
            </a:r>
            <a:r>
              <a:rPr lang="mr-IN" dirty="0"/>
              <a:t>–</a:t>
            </a:r>
            <a:r>
              <a:rPr lang="ru-RU" dirty="0"/>
              <a:t> коррекция дозы не требуется</a:t>
            </a:r>
          </a:p>
          <a:p>
            <a:r>
              <a:rPr lang="ru-RU" dirty="0"/>
              <a:t>Тяжелой степени (КК </a:t>
            </a:r>
            <a:r>
              <a:rPr lang="en-US" dirty="0"/>
              <a:t>&lt;</a:t>
            </a:r>
            <a:r>
              <a:rPr lang="ru-RU" dirty="0"/>
              <a:t>30 мл</a:t>
            </a:r>
            <a:r>
              <a:rPr lang="en-US" dirty="0"/>
              <a:t>/</a:t>
            </a:r>
            <a:r>
              <a:rPr lang="ru-RU" dirty="0"/>
              <a:t>мин) </a:t>
            </a:r>
            <a:r>
              <a:rPr lang="mr-IN" dirty="0"/>
              <a:t>–</a:t>
            </a:r>
            <a:r>
              <a:rPr lang="ru-RU" dirty="0"/>
              <a:t> эффективность и безопасность изучены недостаточно</a:t>
            </a:r>
            <a:endParaRPr lang="en-US" dirty="0"/>
          </a:p>
          <a:p>
            <a:r>
              <a:rPr lang="ru-RU" b="1" dirty="0"/>
              <a:t>Примечание:</a:t>
            </a:r>
          </a:p>
          <a:p>
            <a:r>
              <a:rPr lang="ru-RU" dirty="0"/>
              <a:t>В </a:t>
            </a:r>
            <a:r>
              <a:rPr lang="ru-RU" u="sng" dirty="0"/>
              <a:t>американских инструкциях </a:t>
            </a:r>
            <a:r>
              <a:rPr lang="ru-RU" dirty="0"/>
              <a:t>при КК 15-29 мл</a:t>
            </a:r>
            <a:r>
              <a:rPr lang="en-US" dirty="0"/>
              <a:t>/</a:t>
            </a:r>
            <a:r>
              <a:rPr lang="ru-RU" dirty="0"/>
              <a:t>мин  рекомендуемая суточная доза </a:t>
            </a:r>
            <a:r>
              <a:rPr lang="ru-RU" dirty="0" err="1"/>
              <a:t>фебуксостата</a:t>
            </a:r>
            <a:r>
              <a:rPr lang="ru-RU" dirty="0"/>
              <a:t> 40мг 1 р</a:t>
            </a:r>
            <a:r>
              <a:rPr lang="en-US" dirty="0"/>
              <a:t>/</a:t>
            </a:r>
            <a:r>
              <a:rPr lang="ru-RU" dirty="0" smtClean="0"/>
              <a:t>сутки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1872" y="6119504"/>
            <a:ext cx="1007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http://grls.rosminzdrav.ru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://www.accessdata.fda.gov/drugsatfda_docs/label/2019/021856s013lbl.pdf#page=19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8113" y="5413027"/>
            <a:ext cx="1157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http://grls.rosminzdrav.ru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www.accessdata.fda.gov/drugsatfda_docs/label/2019/021856s013lbl.pdf#page=19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Calogiuri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G,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Nettis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E, Di Leo E,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Foti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Ferrannini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Butani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L. Allopurinol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Hypersensitivity Reactions: Desensitization Strategies and New Therapeutic Alternative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Molecules.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Inflamm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Allergy-Drug Targets. 2013;12(1):19-28.</a:t>
            </a:r>
          </a:p>
          <a:p>
            <a:pPr lvl="0" algn="just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4.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Stamp LK, Day RO, Yun J. Allopurinol hypersensitivity: investigating the cause and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minimizing the risk. Nat Rev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Rheumatol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 2015;12(4):235-242.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5.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Lien, Y.-H. H., &amp; Logan, J. L. (2017). Cross-Reactions Between Allopurinol and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Febuxostat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 The American Journal of Medicine, 130(2), e67–e68. doi:10.1016/j.amjmed.2016.08.042 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3156" y="771350"/>
            <a:ext cx="59003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u-RU" sz="2400" dirty="0" err="1">
                <a:solidFill>
                  <a:prstClr val="black"/>
                </a:solidFill>
              </a:rPr>
              <a:t>Аллопуринол</a:t>
            </a:r>
            <a:r>
              <a:rPr lang="ru-RU" sz="2400" dirty="0">
                <a:solidFill>
                  <a:prstClr val="black"/>
                </a:solidFill>
              </a:rPr>
              <a:t> - около </a:t>
            </a:r>
            <a:r>
              <a:rPr lang="en-US" sz="2400" dirty="0">
                <a:solidFill>
                  <a:prstClr val="black"/>
                </a:solidFill>
              </a:rPr>
              <a:t>10% </a:t>
            </a:r>
            <a:r>
              <a:rPr lang="ru-RU" sz="2400" dirty="0" smtClean="0">
                <a:solidFill>
                  <a:prstClr val="black"/>
                </a:solidFill>
              </a:rPr>
              <a:t>пациентов </a:t>
            </a:r>
            <a:r>
              <a:rPr lang="ru-RU" sz="2400" dirty="0">
                <a:solidFill>
                  <a:prstClr val="black"/>
                </a:solidFill>
              </a:rPr>
              <a:t>не переносят </a:t>
            </a:r>
            <a:r>
              <a:rPr lang="ru-RU" sz="2400" dirty="0" err="1">
                <a:solidFill>
                  <a:prstClr val="black"/>
                </a:solidFill>
              </a:rPr>
              <a:t>аллопуринол</a:t>
            </a:r>
            <a:r>
              <a:rPr lang="ru-RU" sz="2400" dirty="0">
                <a:solidFill>
                  <a:prstClr val="black"/>
                </a:solidFill>
              </a:rPr>
              <a:t> по причине развития реакций гиперчувствительности, тяжесть которых может варьировать от сыпи на коже до синдрома Стивена – Джонсона и токсического </a:t>
            </a:r>
            <a:r>
              <a:rPr lang="ru-RU" sz="2400" dirty="0" err="1">
                <a:solidFill>
                  <a:prstClr val="black"/>
                </a:solidFill>
              </a:rPr>
              <a:t>эпидермального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некролиза</a:t>
            </a:r>
            <a:r>
              <a:rPr lang="ru-RU" sz="2400" dirty="0">
                <a:solidFill>
                  <a:prstClr val="black"/>
                </a:solidFill>
              </a:rPr>
              <a:t> с летальным исходом. 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44" y="771350"/>
            <a:ext cx="42418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113" y="3867785"/>
            <a:ext cx="70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Фебуксостат</a:t>
            </a:r>
            <a:r>
              <a:rPr lang="ru-RU" sz="2400" b="1" dirty="0" smtClean="0">
                <a:solidFill>
                  <a:srgbClr val="FF0000"/>
                </a:solidFill>
              </a:rPr>
              <a:t> может быть альтернативой, однако, ВОЗМОЖНЫ ПЕРЕКРЕСТНЫЕ РЕАКЦИИ АЛЛЕРГИИ  </a:t>
            </a:r>
            <a:r>
              <a:rPr lang="ru-RU" sz="2400" b="1" smtClean="0">
                <a:solidFill>
                  <a:srgbClr val="FF0000"/>
                </a:solidFill>
              </a:rPr>
              <a:t>(</a:t>
            </a:r>
            <a:r>
              <a:rPr lang="ru-RU" sz="2400" b="1" smtClean="0">
                <a:solidFill>
                  <a:srgbClr val="FF0000"/>
                </a:solidFill>
              </a:rPr>
              <a:t>применять </a:t>
            </a:r>
            <a:r>
              <a:rPr lang="ru-RU" sz="2400" b="1" smtClean="0">
                <a:solidFill>
                  <a:srgbClr val="FF0000"/>
                </a:solidFill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</a:rPr>
              <a:t>осторожностью)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255"/>
            <a:ext cx="12192000" cy="1016415"/>
          </a:xfrm>
        </p:spPr>
        <p:txBody>
          <a:bodyPr/>
          <a:lstStyle/>
          <a:p>
            <a:pPr algn="ctr"/>
            <a:r>
              <a:rPr lang="ru-RU" b="1" dirty="0" smtClean="0"/>
              <a:t>К слову о рисках…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7443" y="850790"/>
            <a:ext cx="11519453" cy="51432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solidFill>
                  <a:prstClr val="black"/>
                </a:solidFill>
              </a:rPr>
              <a:t>Аллопуринол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– риск реакций </a:t>
            </a:r>
            <a:r>
              <a:rPr lang="ru-RU" dirty="0">
                <a:solidFill>
                  <a:prstClr val="black"/>
                </a:solidFill>
              </a:rPr>
              <a:t>гиперчувствительности, </a:t>
            </a:r>
            <a:r>
              <a:rPr lang="ru-RU" dirty="0" err="1" smtClean="0">
                <a:solidFill>
                  <a:prstClr val="black"/>
                </a:solidFill>
              </a:rPr>
              <a:t>в.т.ч</a:t>
            </a:r>
            <a:r>
              <a:rPr lang="ru-RU" dirty="0" smtClean="0">
                <a:solidFill>
                  <a:prstClr val="black"/>
                </a:solidFill>
              </a:rPr>
              <a:t>. синдрома </a:t>
            </a:r>
            <a:r>
              <a:rPr lang="ru-RU" dirty="0">
                <a:solidFill>
                  <a:prstClr val="black"/>
                </a:solidFill>
              </a:rPr>
              <a:t>Стивена – Джонсона и токсического </a:t>
            </a:r>
            <a:r>
              <a:rPr lang="ru-RU" dirty="0" err="1">
                <a:solidFill>
                  <a:prstClr val="black"/>
                </a:solidFill>
              </a:rPr>
              <a:t>эпидермального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некролиза</a:t>
            </a:r>
            <a:r>
              <a:rPr lang="ru-RU" dirty="0">
                <a:solidFill>
                  <a:prstClr val="black"/>
                </a:solidFill>
              </a:rPr>
              <a:t> с летальным </a:t>
            </a:r>
            <a:r>
              <a:rPr lang="ru-RU" dirty="0" smtClean="0">
                <a:solidFill>
                  <a:prstClr val="black"/>
                </a:solidFill>
              </a:rPr>
              <a:t>исходом в том числе вследствие </a:t>
            </a:r>
            <a:r>
              <a:rPr lang="ru-RU" dirty="0" err="1" smtClean="0">
                <a:solidFill>
                  <a:prstClr val="black"/>
                </a:solidFill>
              </a:rPr>
              <a:t>межлекарственных</a:t>
            </a:r>
            <a:r>
              <a:rPr lang="ru-RU" dirty="0" smtClean="0">
                <a:solidFill>
                  <a:prstClr val="black"/>
                </a:solidFill>
              </a:rPr>
              <a:t> взаимодействий. </a:t>
            </a: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Фебуксостат</a:t>
            </a:r>
            <a:r>
              <a:rPr lang="ru-RU" dirty="0" smtClean="0"/>
              <a:t> – риск летального исхода от сердечнососудистых событий.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58956" y="4645250"/>
            <a:ext cx="650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Отношение польза – риск</a:t>
            </a:r>
            <a:r>
              <a:rPr lang="ru-RU" sz="3200" b="1" dirty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9" y="3509852"/>
            <a:ext cx="4396715" cy="2966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6" y="3283269"/>
            <a:ext cx="5518426" cy="3419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2199" y="3971010"/>
            <a:ext cx="507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РИСК ЕСТЬ ВСЕГДА И ПРИ ПРИМЕНЕИИ ЛЮБОГО ПРЕПАРАТА!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626" y="257809"/>
            <a:ext cx="11410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"В представленных научно-медицинских материалах содержится информация образовательного и научного характера. Основным предназначением является повышение области профессиональных знаний специалистов здравоохранения. Материалы разработаны независимым экспертом и могут не совпадать с мнением компании ООО «Берлин-Хеми/А.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Менарини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Одной из основных целей представленных материалов и информации любого вида, включая графику и видео, является обеспечение специалистов здравоохранения информацией о медицинской, научно-методической, нормативно-правовой и иной профессиональной информации.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Национальное законодательство разных государств может влиять на объем и описание характеристик лекарственного препарата, включая способы применения и показания. Каждый лекарственный препарат производства ООО «Берлин-Хеми/А.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Менарини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 в обязательном порядке содержит инструкцию по медицинскому применению; также инструкцию можно найти на сайте БХ http://www.berlin-chemie.ru/... и сайте http://grls.rosminzdrav.ru/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Для цели рекомендации или применения лекарственного препарата ознакомьтесь с действующей инструкцией по применению. ООО «Берлин-Хеми/А.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Менарини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настоятельно рекомендует применение лекарственных препаратов в четком соответствии с инструкцией по медицинскому применению. Информация о раскрытии финансовой заинтересованности.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Настоящим лектор подтверждает, что он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 «Берлин-Хеми/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Менарини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Данная презентация поддерживается компанией ООО «Берлин-Хеми/А.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Менарини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387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Потенциальные </a:t>
            </a:r>
            <a:r>
              <a:rPr lang="ru-RU" sz="4000" dirty="0" err="1" smtClean="0"/>
              <a:t>межлекарственные</a:t>
            </a:r>
            <a:r>
              <a:rPr lang="ru-RU" sz="4000" dirty="0" smtClean="0"/>
              <a:t> взаимодействия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15590"/>
              </p:ext>
            </p:extLst>
          </p:nvPr>
        </p:nvGraphicFramePr>
        <p:xfrm>
          <a:off x="430306" y="1325563"/>
          <a:ext cx="11528611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94"/>
                <a:gridCol w="4464424"/>
                <a:gridCol w="475129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Аллопуринол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Фебуксостат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Варфарин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Усиление эффектов </a:t>
                      </a:r>
                      <a:r>
                        <a:rPr lang="ru-RU" dirty="0" err="1" smtClean="0"/>
                        <a:t>варфарина</a:t>
                      </a:r>
                      <a:r>
                        <a:rPr lang="ru-RU" dirty="0" smtClean="0"/>
                        <a:t> (повышение риска кровотечения)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влияет на </a:t>
                      </a:r>
                      <a:r>
                        <a:rPr lang="ru-RU" dirty="0" err="1" smtClean="0"/>
                        <a:t>фармакокинетику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варфарина</a:t>
                      </a:r>
                      <a:r>
                        <a:rPr lang="ru-RU" dirty="0" smtClean="0"/>
                        <a:t>, МНО и активность </a:t>
                      </a:r>
                      <a:r>
                        <a:rPr lang="en-US" dirty="0" smtClean="0"/>
                        <a:t>VII </a:t>
                      </a:r>
                      <a:r>
                        <a:rPr lang="ru-RU" dirty="0" smtClean="0"/>
                        <a:t> фактора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Ампициллин,</a:t>
                      </a:r>
                    </a:p>
                    <a:p>
                      <a:r>
                        <a:rPr lang="ru-RU" dirty="0" smtClean="0"/>
                        <a:t>Амоксициллин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Повышенные риск развития НР со стороны кожи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иАПФ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Повышенный</a:t>
                      </a:r>
                      <a:r>
                        <a:rPr lang="ru-RU" baseline="0" dirty="0" smtClean="0"/>
                        <a:t> риск развития лейкопении</a:t>
                      </a:r>
                      <a:r>
                        <a:rPr lang="en-US" baseline="0" dirty="0" smtClean="0"/>
                        <a:t>;</a:t>
                      </a:r>
                      <a:endParaRPr lang="ru-RU" baseline="0" dirty="0" smtClean="0"/>
                    </a:p>
                    <a:p>
                      <a:r>
                        <a:rPr lang="en-US" baseline="0" dirty="0" smtClean="0"/>
                        <a:t>C </a:t>
                      </a:r>
                      <a:r>
                        <a:rPr lang="ru-RU" baseline="0" dirty="0" err="1" smtClean="0"/>
                        <a:t>эналаприлом</a:t>
                      </a:r>
                      <a:r>
                        <a:rPr lang="en-US" baseline="0" dirty="0" smtClean="0"/>
                        <a:t>, </a:t>
                      </a:r>
                      <a:r>
                        <a:rPr lang="ru-RU" baseline="0" dirty="0" err="1" smtClean="0"/>
                        <a:t>периндоприлом</a:t>
                      </a:r>
                      <a:r>
                        <a:rPr lang="en-US" baseline="0" dirty="0" smtClean="0"/>
                        <a:t> - </a:t>
                      </a:r>
                      <a:r>
                        <a:rPr lang="ru-RU" baseline="0" dirty="0" smtClean="0"/>
                        <a:t>тяжелых аллергических реакций (напр. синдрома </a:t>
                      </a:r>
                      <a:r>
                        <a:rPr lang="ru-RU" baseline="0" dirty="0" err="1" smtClean="0"/>
                        <a:t>Стивенса</a:t>
                      </a:r>
                      <a:r>
                        <a:rPr lang="ru-RU" baseline="0" dirty="0" smtClean="0"/>
                        <a:t> — Джонсона)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err="1" smtClean="0"/>
                        <a:t>Гидрохлортиазид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Фуросемид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306" y="6000507"/>
            <a:ext cx="93232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http://grls.rosminzdrav.ru</a:t>
            </a:r>
          </a:p>
          <a:p>
            <a:pPr marL="342900" indent="-342900">
              <a:buAutoNum type="arabicPeriod"/>
            </a:pP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reference.medscape.com/drug-interactionchecker</a:t>
            </a:r>
            <a:endParaRPr lang="ru-RU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Richette P, et al. Ann Rheum Dis 2017;76:29–42. doi:10.1136/annrheumdis-2016-209707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206"/>
            <a:ext cx="3975735" cy="3014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" y="43342"/>
            <a:ext cx="3978315" cy="29271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2" y="117127"/>
            <a:ext cx="3850593" cy="29239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85" y="3905313"/>
            <a:ext cx="3903452" cy="2952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04" y="3939863"/>
            <a:ext cx="3906202" cy="29311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" y="3959157"/>
            <a:ext cx="3822932" cy="29311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85" y="134129"/>
            <a:ext cx="3968032" cy="28585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8" y="86030"/>
            <a:ext cx="3825306" cy="2908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9" y="5664145"/>
            <a:ext cx="121443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Потенциальные </a:t>
            </a:r>
            <a:r>
              <a:rPr lang="ru-RU" sz="4000" dirty="0" err="1" smtClean="0"/>
              <a:t>межлекарственные</a:t>
            </a:r>
            <a:r>
              <a:rPr lang="ru-RU" sz="4000" dirty="0" smtClean="0"/>
              <a:t> взаимодействия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15590"/>
              </p:ext>
            </p:extLst>
          </p:nvPr>
        </p:nvGraphicFramePr>
        <p:xfrm>
          <a:off x="430306" y="1325563"/>
          <a:ext cx="11528611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94"/>
                <a:gridCol w="4464424"/>
                <a:gridCol w="475129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Аллопуринол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Фебуксостат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Варфарин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Усиление эффектов </a:t>
                      </a:r>
                      <a:r>
                        <a:rPr lang="ru-RU" dirty="0" err="1" smtClean="0"/>
                        <a:t>варфарина</a:t>
                      </a:r>
                      <a:r>
                        <a:rPr lang="ru-RU" dirty="0" smtClean="0"/>
                        <a:t> (повышение риска кровотечения)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влияет на </a:t>
                      </a:r>
                      <a:r>
                        <a:rPr lang="ru-RU" dirty="0" err="1" smtClean="0"/>
                        <a:t>фармакокинетику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варфарина</a:t>
                      </a:r>
                      <a:r>
                        <a:rPr lang="ru-RU" dirty="0" smtClean="0"/>
                        <a:t>, МНО и активность </a:t>
                      </a:r>
                      <a:r>
                        <a:rPr lang="en-US" dirty="0" smtClean="0"/>
                        <a:t>VII </a:t>
                      </a:r>
                      <a:r>
                        <a:rPr lang="ru-RU" dirty="0" smtClean="0"/>
                        <a:t> фактора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Ампициллин,</a:t>
                      </a:r>
                    </a:p>
                    <a:p>
                      <a:r>
                        <a:rPr lang="ru-RU" dirty="0" smtClean="0"/>
                        <a:t>Амоксициллин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Повышенные риск развития НР со стороны кожи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иАПФ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Повышенный</a:t>
                      </a:r>
                      <a:r>
                        <a:rPr lang="ru-RU" baseline="0" dirty="0" smtClean="0"/>
                        <a:t> риск развития лейкопении</a:t>
                      </a:r>
                      <a:r>
                        <a:rPr lang="en-US" baseline="0" dirty="0" smtClean="0"/>
                        <a:t>;</a:t>
                      </a:r>
                      <a:endParaRPr lang="ru-RU" baseline="0" dirty="0" smtClean="0"/>
                    </a:p>
                    <a:p>
                      <a:r>
                        <a:rPr lang="en-US" baseline="0" dirty="0" smtClean="0"/>
                        <a:t>C </a:t>
                      </a:r>
                      <a:r>
                        <a:rPr lang="ru-RU" baseline="0" dirty="0" err="1" smtClean="0"/>
                        <a:t>эналаприлом</a:t>
                      </a:r>
                      <a:r>
                        <a:rPr lang="en-US" baseline="0" dirty="0" smtClean="0"/>
                        <a:t>, </a:t>
                      </a:r>
                      <a:r>
                        <a:rPr lang="ru-RU" baseline="0" dirty="0" err="1" smtClean="0"/>
                        <a:t>периндоприлом</a:t>
                      </a:r>
                      <a:r>
                        <a:rPr lang="en-US" baseline="0" dirty="0" smtClean="0"/>
                        <a:t> - </a:t>
                      </a:r>
                      <a:r>
                        <a:rPr lang="ru-RU" baseline="0" dirty="0" smtClean="0"/>
                        <a:t>тяжелых аллергических реакций (напр. синдрома </a:t>
                      </a:r>
                      <a:r>
                        <a:rPr lang="ru-RU" baseline="0" dirty="0" err="1" smtClean="0"/>
                        <a:t>Стивенса</a:t>
                      </a:r>
                      <a:r>
                        <a:rPr lang="ru-RU" baseline="0" dirty="0" smtClean="0"/>
                        <a:t> — Джонсона)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err="1" smtClean="0"/>
                        <a:t>Гидрохлортиазид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Фуросемид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306" y="6000507"/>
            <a:ext cx="93232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http://grls.rosminzdrav.ru</a:t>
            </a:r>
          </a:p>
          <a:p>
            <a:pPr marL="342900" indent="-342900">
              <a:buAutoNum type="arabicPeriod"/>
            </a:pP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reference.medscape.com/drug-interactionchecker</a:t>
            </a:r>
            <a:endParaRPr lang="ru-RU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Richette P, et al. Ann Rheum Dis 2017;76:29–42. doi:10.1136/annrheumdis-2016-209707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1" y="71569"/>
            <a:ext cx="3801806" cy="280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12" y="132496"/>
            <a:ext cx="3951834" cy="3026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73" y="4014551"/>
            <a:ext cx="3736844" cy="284421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1" y="3591934"/>
            <a:ext cx="4043548" cy="30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Потенциальные </a:t>
            </a:r>
            <a:r>
              <a:rPr lang="ru-RU" sz="4000" b="1" dirty="0" err="1" smtClean="0"/>
              <a:t>межлекарственные</a:t>
            </a:r>
            <a:r>
              <a:rPr lang="ru-RU" sz="4000" b="1" dirty="0" smtClean="0"/>
              <a:t> взаимодействия (НПВП)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5242"/>
              </p:ext>
            </p:extLst>
          </p:nvPr>
        </p:nvGraphicFramePr>
        <p:xfrm>
          <a:off x="430306" y="1524346"/>
          <a:ext cx="1152861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494"/>
                <a:gridCol w="4134678"/>
                <a:gridCol w="370943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Аллопуринол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Фебуксостат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Напроксен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Индометацин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  <a:tr h="275300">
                <a:tc>
                  <a:txBody>
                    <a:bodyPr/>
                    <a:lstStyle/>
                    <a:p>
                      <a:r>
                        <a:rPr lang="ru-RU" dirty="0" smtClean="0"/>
                        <a:t>Ацетилсалициловая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Диклофенак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Нимесулид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Целекоксиб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выявлено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306" y="5938144"/>
            <a:ext cx="9323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1. http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://grls.rosminzdrav.ru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2. https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://reference.medscape.com/drug-interactionchecker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307" y="4572000"/>
            <a:ext cx="11528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О</a:t>
            </a:r>
            <a:r>
              <a:rPr lang="ru-RU" dirty="0" err="1" smtClean="0"/>
              <a:t>ксипуринол</a:t>
            </a:r>
            <a:r>
              <a:rPr lang="ru-RU" dirty="0" smtClean="0"/>
              <a:t> </a:t>
            </a:r>
            <a:r>
              <a:rPr lang="ru-RU" dirty="0"/>
              <a:t>выводится почками аналогично солям мочевой кислоты, поэтому препараты </a:t>
            </a:r>
            <a:r>
              <a:rPr lang="ru-RU" dirty="0" err="1"/>
              <a:t>услиливающие</a:t>
            </a:r>
            <a:r>
              <a:rPr lang="ru-RU" dirty="0"/>
              <a:t> выделение мочевой кислоты (</a:t>
            </a:r>
            <a:r>
              <a:rPr lang="ru-RU" dirty="0" err="1"/>
              <a:t>пробенецид</a:t>
            </a:r>
            <a:r>
              <a:rPr lang="ru-RU" dirty="0"/>
              <a:t> или высокие дозы </a:t>
            </a:r>
            <a:r>
              <a:rPr lang="ru-RU" dirty="0" smtClean="0"/>
              <a:t>салицилатов и др.) </a:t>
            </a:r>
            <a:r>
              <a:rPr lang="ru-RU" dirty="0"/>
              <a:t>усиливают выведение и тем самым способствуют снижению </a:t>
            </a:r>
            <a:r>
              <a:rPr lang="ru-RU" dirty="0" smtClean="0"/>
              <a:t>эффективности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1460500"/>
            <a:ext cx="2159000" cy="539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2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«Портрет» человека которому показан </a:t>
            </a:r>
            <a:r>
              <a:rPr lang="ru-RU" sz="2400" b="1" dirty="0" err="1" smtClean="0"/>
              <a:t>фебуксостат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Аденурик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7565" y="577583"/>
            <a:ext cx="429241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750" dirty="0" smtClean="0"/>
              <a:t>18 лет и старше (в том числе у лиц пожилого и старческого возраста);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750" dirty="0"/>
              <a:t>П</a:t>
            </a:r>
            <a:r>
              <a:rPr lang="ru-RU" sz="1750" dirty="0" smtClean="0"/>
              <a:t>одагра;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750" dirty="0" smtClean="0"/>
              <a:t>Хроническая </a:t>
            </a:r>
            <a:r>
              <a:rPr lang="ru-RU" sz="1750" dirty="0" err="1" smtClean="0"/>
              <a:t>гиперурикемия</a:t>
            </a:r>
            <a:r>
              <a:rPr lang="ru-RU" sz="1750" dirty="0" smtClean="0"/>
              <a:t> с отложением </a:t>
            </a:r>
            <a:r>
              <a:rPr lang="ru-RU" sz="1750" dirty="0" err="1" smtClean="0"/>
              <a:t>уратов</a:t>
            </a:r>
            <a:r>
              <a:rPr lang="ru-RU" sz="1750" dirty="0" smtClean="0"/>
              <a:t> (</a:t>
            </a:r>
            <a:r>
              <a:rPr lang="ru-RU" sz="1750" dirty="0" err="1" smtClean="0"/>
              <a:t>тофусы</a:t>
            </a:r>
            <a:r>
              <a:rPr lang="ru-RU" sz="1750" dirty="0" smtClean="0"/>
              <a:t> </a:t>
            </a:r>
            <a:r>
              <a:rPr lang="ru-RU" sz="1750" dirty="0"/>
              <a:t>и/или </a:t>
            </a:r>
            <a:r>
              <a:rPr lang="ru-RU" sz="1750" dirty="0" smtClean="0"/>
              <a:t>подагрический артрит, </a:t>
            </a:r>
            <a:r>
              <a:rPr lang="ru-RU" sz="1750" dirty="0"/>
              <a:t>в </a:t>
            </a:r>
            <a:r>
              <a:rPr lang="ru-RU" sz="1750" dirty="0" err="1"/>
              <a:t>т.ч</a:t>
            </a:r>
            <a:r>
              <a:rPr lang="ru-RU" sz="1750" dirty="0"/>
              <a:t>. в </a:t>
            </a:r>
            <a:r>
              <a:rPr lang="ru-RU" sz="1750" dirty="0" smtClean="0"/>
              <a:t>анамнезе)</a:t>
            </a:r>
            <a:r>
              <a:rPr lang="ru-RU" sz="1750" dirty="0" smtClean="0">
                <a:effectLst/>
              </a:rPr>
              <a:t>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750" dirty="0" smtClean="0"/>
              <a:t>После купирования острого приступа подагры;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750" dirty="0" smtClean="0"/>
              <a:t>Непереносимость</a:t>
            </a:r>
            <a:r>
              <a:rPr lang="en-US" sz="1750" dirty="0" smtClean="0"/>
              <a:t>/</a:t>
            </a:r>
            <a:r>
              <a:rPr lang="ru-RU" sz="1750" dirty="0" smtClean="0"/>
              <a:t>противопоказания к </a:t>
            </a:r>
            <a:r>
              <a:rPr lang="ru-RU" sz="1750" dirty="0" err="1" smtClean="0"/>
              <a:t>аллопуринолу</a:t>
            </a:r>
            <a:r>
              <a:rPr lang="ru-RU" sz="1750" dirty="0" smtClean="0"/>
              <a:t>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750" dirty="0" smtClean="0"/>
              <a:t>Невозможность </a:t>
            </a:r>
            <a:r>
              <a:rPr lang="ru-RU" sz="1750" dirty="0"/>
              <a:t>достижения целевых значений концентрации мочевой </a:t>
            </a:r>
            <a:r>
              <a:rPr lang="ru-RU" sz="1750" dirty="0" smtClean="0"/>
              <a:t>кислоты</a:t>
            </a:r>
            <a:r>
              <a:rPr lang="en-US" sz="1750" dirty="0" smtClean="0"/>
              <a:t> </a:t>
            </a:r>
            <a:r>
              <a:rPr lang="ru-RU" sz="1750" dirty="0" smtClean="0"/>
              <a:t>на фоне терапии </a:t>
            </a:r>
            <a:r>
              <a:rPr lang="ru-RU" sz="1750" dirty="0" err="1" smtClean="0"/>
              <a:t>аллопуринолом</a:t>
            </a:r>
            <a:r>
              <a:rPr lang="ru-RU" sz="1750" dirty="0" smtClean="0"/>
              <a:t>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750" dirty="0"/>
              <a:t>У пациентов с нарушением функции почек п</a:t>
            </a:r>
            <a:r>
              <a:rPr lang="ru-RU" sz="1750" dirty="0" smtClean="0"/>
              <a:t>ри </a:t>
            </a:r>
            <a:r>
              <a:rPr lang="ru-RU" sz="1750" dirty="0"/>
              <a:t>не достижении целевого уровня концентрации мочевой кислоты в плазме </a:t>
            </a:r>
            <a:r>
              <a:rPr lang="ru-RU" sz="1750" dirty="0" smtClean="0"/>
              <a:t>крови на фоне приема </a:t>
            </a:r>
            <a:r>
              <a:rPr lang="ru-RU" sz="1750" dirty="0" err="1" smtClean="0"/>
              <a:t>аллопуринола</a:t>
            </a:r>
            <a:r>
              <a:rPr lang="ru-RU" sz="1750" dirty="0" smtClean="0"/>
              <a:t>;</a:t>
            </a:r>
            <a:endParaRPr lang="en-US" sz="175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ru-RU" sz="1750" dirty="0" smtClean="0"/>
              <a:t>У пациентов с риском развития НР вследствие </a:t>
            </a:r>
            <a:r>
              <a:rPr lang="ru-RU" sz="1750" dirty="0" err="1" smtClean="0"/>
              <a:t>межлекарственного</a:t>
            </a:r>
            <a:r>
              <a:rPr lang="ru-RU" sz="1750" dirty="0" smtClean="0"/>
              <a:t> взаимодействия с </a:t>
            </a:r>
            <a:r>
              <a:rPr lang="ru-RU" sz="1750" dirty="0" err="1" smtClean="0"/>
              <a:t>аллопуринолом</a:t>
            </a:r>
            <a:endParaRPr lang="ru-RU" sz="1750" dirty="0"/>
          </a:p>
        </p:txBody>
      </p:sp>
      <p:sp>
        <p:nvSpPr>
          <p:cNvPr id="7" name="TextBox 6"/>
          <p:cNvSpPr txBox="1"/>
          <p:nvPr/>
        </p:nvSpPr>
        <p:spPr>
          <a:xfrm>
            <a:off x="7502024" y="577583"/>
            <a:ext cx="4305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dirty="0" smtClean="0"/>
              <a:t>Без гиперчувствительности к </a:t>
            </a:r>
            <a:r>
              <a:rPr lang="ru-RU" dirty="0" err="1" smtClean="0"/>
              <a:t>фебуксостату</a:t>
            </a:r>
            <a:r>
              <a:rPr lang="ru-RU" dirty="0" smtClean="0"/>
              <a:t> и/или вспомогательным веществам;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 беременный</a:t>
            </a:r>
            <a:r>
              <a:rPr lang="en-US" dirty="0"/>
              <a:t>;</a:t>
            </a:r>
            <a:endParaRPr lang="ru-RU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 кормящий грудью;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dirty="0" smtClean="0"/>
              <a:t>Без непереносимости галактозы, дефицита </a:t>
            </a:r>
            <a:r>
              <a:rPr lang="ru-RU" dirty="0" err="1" smtClean="0"/>
              <a:t>лактазы</a:t>
            </a:r>
            <a:r>
              <a:rPr lang="ru-RU" dirty="0" smtClean="0"/>
              <a:t>, синдрома </a:t>
            </a:r>
            <a:r>
              <a:rPr lang="ru-RU" dirty="0" err="1" smtClean="0"/>
              <a:t>мальабсорбции</a:t>
            </a:r>
            <a:r>
              <a:rPr lang="ru-RU" dirty="0" smtClean="0"/>
              <a:t> глюкозы и галактозы;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dirty="0" smtClean="0"/>
              <a:t>Не рекомендуется у пациентов перенесших трансплантацию органов (отсутствие опыта применения)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dirty="0" smtClean="0"/>
              <a:t>Не рекомендуется у пациентов с ИБС, ХСН,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dirty="0" smtClean="0"/>
              <a:t>С </a:t>
            </a:r>
            <a:r>
              <a:rPr lang="ru-RU" smtClean="0"/>
              <a:t>осторожностью при заболеваниях </a:t>
            </a:r>
            <a:r>
              <a:rPr lang="ru-RU" dirty="0" smtClean="0"/>
              <a:t>щитовидной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8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78" y="235295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75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73" y="236637"/>
            <a:ext cx="9105900" cy="17653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7" y="2263895"/>
            <a:ext cx="5337726" cy="374875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89" y="2258625"/>
            <a:ext cx="6043271" cy="37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75" y="1485396"/>
            <a:ext cx="498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ru-RU" sz="2400" dirty="0" smtClean="0"/>
              <a:t>концентрация мочевой кислоты в сыворотке крови выше </a:t>
            </a:r>
            <a:r>
              <a:rPr lang="en-US" sz="2400" dirty="0" smtClean="0"/>
              <a:t>7.7 </a:t>
            </a:r>
            <a:r>
              <a:rPr lang="en-US" sz="2400" dirty="0"/>
              <a:t>mg/dl </a:t>
            </a:r>
            <a:r>
              <a:rPr lang="ru-RU" sz="2400" dirty="0" smtClean="0"/>
              <a:t>у мужчин и выше </a:t>
            </a:r>
            <a:r>
              <a:rPr lang="en-US" sz="2400" dirty="0" smtClean="0"/>
              <a:t>6.6 </a:t>
            </a:r>
            <a:r>
              <a:rPr lang="en-US" sz="2400" dirty="0"/>
              <a:t>mg/dl </a:t>
            </a:r>
            <a:r>
              <a:rPr lang="ru-RU" sz="2400" dirty="0" smtClean="0"/>
              <a:t>у женщин.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Концентрация </a:t>
            </a:r>
            <a:r>
              <a:rPr lang="ru-RU" sz="2400" dirty="0"/>
              <a:t>мочевой кислоты в сыворотке крови выше </a:t>
            </a:r>
            <a:r>
              <a:rPr lang="en-US" sz="2400" dirty="0" smtClean="0"/>
              <a:t>7.0 </a:t>
            </a:r>
            <a:r>
              <a:rPr lang="en-US" sz="2400" dirty="0"/>
              <a:t>mg/dl </a:t>
            </a:r>
            <a:r>
              <a:rPr lang="ru-RU" sz="2400" dirty="0" smtClean="0"/>
              <a:t>у мужчин и выше </a:t>
            </a:r>
            <a:r>
              <a:rPr lang="en-US" sz="2400" dirty="0" smtClean="0"/>
              <a:t>5.7 </a:t>
            </a:r>
            <a:r>
              <a:rPr lang="ru-RU" sz="2400" dirty="0" smtClean="0"/>
              <a:t>или</a:t>
            </a:r>
            <a:r>
              <a:rPr lang="en-US" sz="2400" dirty="0" smtClean="0"/>
              <a:t> </a:t>
            </a:r>
            <a:r>
              <a:rPr lang="en-US" sz="2400" dirty="0"/>
              <a:t>6 mg/dl </a:t>
            </a:r>
            <a:r>
              <a:rPr lang="ru-RU" sz="2400" dirty="0" smtClean="0"/>
              <a:t>у женщин</a:t>
            </a:r>
            <a:r>
              <a:rPr lang="ru-RU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974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Гиперурикемия</a:t>
            </a:r>
            <a:r>
              <a:rPr lang="ru-RU" sz="4000" b="1" dirty="0" smtClean="0"/>
              <a:t> (определение)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6651" y="5565913"/>
            <a:ext cx="1137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Bardin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T., &amp;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Richette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P. (2014). Definition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hyperuricemia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and gouty conditions. Current Opinion in Rheumatology, 26(2), 186–191. doi:10.1097/bor.0000000000000028 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9144" y="1324099"/>
            <a:ext cx="4317357" cy="549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Мочевая кислота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5363" y="2204202"/>
            <a:ext cx="2178319" cy="7998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Гиперпродукция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00199" y="2226401"/>
            <a:ext cx="2348608" cy="758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Снижение метаболизма и выведения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9295" y="3363210"/>
            <a:ext cx="1912276" cy="549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Отложение в тканях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5433" y="4257616"/>
            <a:ext cx="1912276" cy="549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Подагра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70363" y="3259930"/>
            <a:ext cx="1912276" cy="549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Нарушение функции почек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14224" y="4257616"/>
            <a:ext cx="1912276" cy="549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Отложение в тканях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6" idx="2"/>
            <a:endCxn id="9" idx="3"/>
          </p:cNvCxnSpPr>
          <p:nvPr/>
        </p:nvCxnSpPr>
        <p:spPr>
          <a:xfrm flipH="1">
            <a:off x="7641571" y="1873635"/>
            <a:ext cx="1126252" cy="1764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10" idx="0"/>
          </p:cNvCxnSpPr>
          <p:nvPr/>
        </p:nvCxnSpPr>
        <p:spPr>
          <a:xfrm flipH="1">
            <a:off x="7641571" y="1873635"/>
            <a:ext cx="1126252" cy="2383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12" idx="0"/>
          </p:cNvCxnSpPr>
          <p:nvPr/>
        </p:nvCxnSpPr>
        <p:spPr>
          <a:xfrm>
            <a:off x="8767823" y="1873635"/>
            <a:ext cx="1202539" cy="2383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  <a:endCxn id="11" idx="1"/>
          </p:cNvCxnSpPr>
          <p:nvPr/>
        </p:nvCxnSpPr>
        <p:spPr>
          <a:xfrm>
            <a:off x="8767823" y="1873635"/>
            <a:ext cx="1202540" cy="166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0"/>
            <a:endCxn id="6" idx="2"/>
          </p:cNvCxnSpPr>
          <p:nvPr/>
        </p:nvCxnSpPr>
        <p:spPr>
          <a:xfrm flipV="1">
            <a:off x="6774523" y="1873635"/>
            <a:ext cx="1993300" cy="330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8767822" y="1878201"/>
            <a:ext cx="1864751" cy="35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7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Нужно ли лечить </a:t>
            </a:r>
            <a:r>
              <a:rPr lang="ru-RU" b="1" dirty="0" err="1" smtClean="0"/>
              <a:t>гиперурикемию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2705" y="1234634"/>
            <a:ext cx="1099073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b="1" u="sng" dirty="0" err="1" smtClean="0"/>
              <a:t>Гиперурикемия</a:t>
            </a:r>
            <a:r>
              <a:rPr lang="ru-RU" sz="2000" b="1" u="sng" dirty="0" smtClean="0"/>
              <a:t> </a:t>
            </a:r>
            <a:r>
              <a:rPr lang="ru-RU" sz="2000" dirty="0" smtClean="0"/>
              <a:t>у пациентов с подагрой является </a:t>
            </a:r>
            <a:r>
              <a:rPr lang="ru-RU" sz="2000" b="1" u="sng" dirty="0" smtClean="0"/>
              <a:t>независимым фактором риска развития сердечно-сосудистых событий (инсульт, инфаркт миокарда, заболевания периферических артерий и др.</a:t>
            </a:r>
            <a:r>
              <a:rPr lang="en-US" sz="2000" b="1" u="sng" dirty="0" smtClean="0"/>
              <a:t>)</a:t>
            </a:r>
            <a:r>
              <a:rPr lang="ru-RU" sz="2000" dirty="0" smtClean="0"/>
              <a:t>как у пациентов в общей популяции, так и у пациентов с АГ; </a:t>
            </a:r>
            <a:endParaRPr lang="en-US" sz="2000" dirty="0"/>
          </a:p>
          <a:p>
            <a:pPr marL="285750" indent="-285750" algn="just">
              <a:buFont typeface="Arial" charset="0"/>
              <a:buChar char="•"/>
            </a:pPr>
            <a:r>
              <a:rPr lang="ru-RU" sz="2000" b="1" u="sng" dirty="0" smtClean="0"/>
              <a:t>Измерение уровня мочевой кислоты рекомендуется как часть ведения пациентов с АГ;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 err="1"/>
              <a:t>Гиперурикемия</a:t>
            </a:r>
            <a:r>
              <a:rPr lang="ru-RU" sz="2000" dirty="0"/>
              <a:t> часто встречается у пациентов с </a:t>
            </a:r>
            <a:r>
              <a:rPr lang="ru-RU" sz="2000" dirty="0" smtClean="0"/>
              <a:t>ХБП;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/>
              <a:t>Рабочая </a:t>
            </a:r>
            <a:r>
              <a:rPr lang="ru-RU" sz="2000" dirty="0" smtClean="0"/>
              <a:t>группа </a:t>
            </a:r>
            <a:r>
              <a:rPr lang="en-US" sz="2000" dirty="0" smtClean="0"/>
              <a:t>KDIGO</a:t>
            </a:r>
            <a:r>
              <a:rPr lang="ru-RU" sz="2000" dirty="0" smtClean="0"/>
              <a:t> (</a:t>
            </a:r>
            <a:r>
              <a:rPr lang="en-US" sz="2000" dirty="0" smtClean="0"/>
              <a:t>Kidney disease: improving global outcomes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полагает, что </a:t>
            </a:r>
            <a:r>
              <a:rPr lang="ru-RU" sz="2000" b="1" u="sng" dirty="0"/>
              <a:t>важно признать </a:t>
            </a:r>
            <a:r>
              <a:rPr lang="ru-RU" sz="2000" dirty="0"/>
              <a:t>накапливающиеся </a:t>
            </a:r>
            <a:r>
              <a:rPr lang="ru-RU" sz="2000" b="1" u="sng" dirty="0" smtClean="0"/>
              <a:t>доказательства </a:t>
            </a:r>
            <a:r>
              <a:rPr lang="ru-RU" sz="2000" b="1" u="sng" dirty="0"/>
              <a:t>ассоциации </a:t>
            </a:r>
            <a:r>
              <a:rPr lang="ru-RU" sz="2000" b="1" u="sng" dirty="0" err="1"/>
              <a:t>гиперурикемии</a:t>
            </a:r>
            <a:r>
              <a:rPr lang="ru-RU" sz="2000" b="1" u="sng" dirty="0"/>
              <a:t> с ХБП </a:t>
            </a:r>
            <a:r>
              <a:rPr lang="ru-RU" sz="2000" dirty="0"/>
              <a:t>и </a:t>
            </a:r>
            <a:r>
              <a:rPr lang="ru-RU" sz="2000" dirty="0" smtClean="0"/>
              <a:t>неблагоприятными </a:t>
            </a:r>
            <a:r>
              <a:rPr lang="ru-RU" sz="2000" dirty="0"/>
              <a:t>сердечно-сосудистыми исходами, и, следовательно, </a:t>
            </a:r>
            <a:r>
              <a:rPr lang="ru-RU" sz="2000" b="1" u="sng" dirty="0"/>
              <a:t>включить </a:t>
            </a:r>
            <a:r>
              <a:rPr lang="ru-RU" sz="2000" b="1" u="sng" dirty="0" err="1"/>
              <a:t>гиперурикемию</a:t>
            </a:r>
            <a:r>
              <a:rPr lang="ru-RU" sz="2000" b="1" u="sng" dirty="0"/>
              <a:t> в список потенциальных факторов прогрессирования. </a:t>
            </a:r>
            <a:endParaRPr lang="ru-RU" sz="2000" b="1" u="sng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/>
              <a:t>Наблюдательные данные указывают на </a:t>
            </a:r>
            <a:r>
              <a:rPr lang="ru-RU" sz="2000" b="1" u="sng" dirty="0" smtClean="0"/>
              <a:t>ассоциацию </a:t>
            </a:r>
            <a:r>
              <a:rPr lang="ru-RU" sz="2000" b="1" u="sng" dirty="0"/>
              <a:t>между уровнем </a:t>
            </a:r>
            <a:r>
              <a:rPr lang="ru-RU" sz="2000" b="1" u="sng" dirty="0" err="1"/>
              <a:t>мочевои</a:t>
            </a:r>
            <a:r>
              <a:rPr lang="ru-RU" sz="2000" b="1" u="sng" dirty="0"/>
              <a:t>̆ кислоты и </a:t>
            </a:r>
            <a:r>
              <a:rPr lang="ru-RU" sz="2000" b="1" u="sng" dirty="0" smtClean="0"/>
              <a:t>прогрессированием </a:t>
            </a:r>
            <a:r>
              <a:rPr lang="ru-RU" sz="2000" b="1" u="sng" dirty="0"/>
              <a:t>ХБП</a:t>
            </a:r>
            <a:r>
              <a:rPr lang="ru-RU" sz="2000" dirty="0"/>
              <a:t>, позволяя предположить, что специфическая </a:t>
            </a:r>
            <a:r>
              <a:rPr lang="ru-RU" sz="2000" b="1" u="sng" dirty="0" err="1"/>
              <a:t>гипоурикемическая</a:t>
            </a:r>
            <a:r>
              <a:rPr lang="ru-RU" sz="2000" b="1" u="sng" dirty="0"/>
              <a:t> терапия может оказать благоприятное </a:t>
            </a:r>
            <a:r>
              <a:rPr lang="ru-RU" sz="2000" b="1" u="sng" dirty="0" err="1"/>
              <a:t>воздействие</a:t>
            </a:r>
            <a:r>
              <a:rPr lang="ru-RU" sz="2000" b="1" u="sng" dirty="0"/>
              <a:t> на </a:t>
            </a:r>
            <a:r>
              <a:rPr lang="ru-RU" sz="2000" b="1" u="sng" dirty="0" smtClean="0"/>
              <a:t>нежелательные </a:t>
            </a:r>
            <a:r>
              <a:rPr lang="ru-RU" sz="2000" b="1" u="sng" dirty="0"/>
              <a:t>исходы у пациентов с ХБП. </a:t>
            </a:r>
          </a:p>
          <a:p>
            <a:pPr marL="285750" indent="-285750" algn="just">
              <a:buFont typeface="Arial" charset="0"/>
              <a:buChar char="•"/>
            </a:pPr>
            <a:endParaRPr lang="ru-RU" b="1" u="sng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263" y="5602827"/>
            <a:ext cx="117637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Bryan Williams, Giuseppe Mancia,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Wilko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Spiering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Enrico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Agabiti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Rosei, Michel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Azizi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Michel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Burnier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Denis L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Clement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Antonio Coca, Giovanni de Simone, Anna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Dominiczak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Thomas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Kahan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Felix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Mahfoud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Josep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Redon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Luis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Ruilope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Alberto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Zanchetti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Mary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Kerins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Sverre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Kjeldsen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Reinhold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Kreutz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Stephane Laurent, Gregory Y H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Lip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Richard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McManus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Krzysztof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Narkiewicz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Frank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Ruschitzka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Roland E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Schmieder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Evgeny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Shlyakhto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Costas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Tsioufis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Victor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Aboyans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Ileana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Desormais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 ESC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Scientific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Document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Group, 2018 ESC/ESH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Guidelines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for the management of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arterial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hypertension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, 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European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Heart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Journal, Volume 39,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Issue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33, 01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September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2018, 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Pages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 3021–3104, </a:t>
            </a:r>
            <a:r>
              <a:rPr lang="it-IT" sz="1050" dirty="0" err="1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it-IT" sz="105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it-IT" sz="1050" dirty="0" err="1" smtClean="0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it-IT" sz="1050" dirty="0" smtClean="0">
                <a:solidFill>
                  <a:schemeClr val="bg1">
                    <a:lumMod val="65000"/>
                  </a:schemeClr>
                </a:solidFill>
              </a:rPr>
              <a:t>/10.1093/</a:t>
            </a:r>
            <a:r>
              <a:rPr lang="it-IT" sz="1050" dirty="0" err="1" smtClean="0">
                <a:solidFill>
                  <a:schemeClr val="bg1">
                    <a:lumMod val="65000"/>
                  </a:schemeClr>
                </a:solidFill>
              </a:rPr>
              <a:t>eurheartj</a:t>
            </a:r>
            <a:r>
              <a:rPr lang="it-IT" sz="1050" dirty="0" smtClean="0">
                <a:solidFill>
                  <a:schemeClr val="bg1">
                    <a:lumMod val="65000"/>
                  </a:schemeClr>
                </a:solidFill>
              </a:rPr>
              <a:t>/ehy339</a:t>
            </a:r>
            <a:endParaRPr lang="ru-RU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Клинические Практические Рекомендации KDIGO 2012 по Диагностике и Лечению </a:t>
            </a:r>
            <a:r>
              <a:rPr lang="ru-RU" sz="1050" dirty="0" err="1">
                <a:solidFill>
                  <a:schemeClr val="bg1">
                    <a:lumMod val="65000"/>
                  </a:schemeClr>
                </a:solidFill>
              </a:rPr>
              <a:t>Хроническои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̆ Болезни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Почек.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Нефрология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и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диализ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·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Т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. 19, No 1 2017 </a:t>
            </a:r>
          </a:p>
        </p:txBody>
      </p:sp>
    </p:spTree>
    <p:extLst>
      <p:ext uri="{BB962C8B-B14F-4D97-AF65-F5344CB8AC3E}">
        <p14:creationId xmlns:p14="http://schemas.microsoft.com/office/powerpoint/2010/main" val="454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7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Нужно ли лечить </a:t>
            </a:r>
            <a:r>
              <a:rPr lang="ru-RU" b="1" dirty="0" err="1" smtClean="0"/>
              <a:t>гиперурикемию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3741" y="1524001"/>
            <a:ext cx="10990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dirty="0"/>
              <a:t>Недостаточно данных, чтобы рекомендовать </a:t>
            </a:r>
            <a:r>
              <a:rPr lang="ru-RU" dirty="0" smtClean="0"/>
              <a:t>применение </a:t>
            </a:r>
            <a:r>
              <a:rPr lang="ru-RU" dirty="0" err="1"/>
              <a:t>гипоурикемических</a:t>
            </a:r>
            <a:r>
              <a:rPr lang="ru-RU" dirty="0"/>
              <a:t> средств </a:t>
            </a:r>
            <a:r>
              <a:rPr lang="ru-RU" b="1" dirty="0"/>
              <a:t>у пациентов с </a:t>
            </a:r>
            <a:r>
              <a:rPr lang="ru-RU" b="1" dirty="0" err="1"/>
              <a:t>бессимптомнои</a:t>
            </a:r>
            <a:r>
              <a:rPr lang="ru-RU" b="1" dirty="0"/>
              <a:t>̆ </a:t>
            </a:r>
            <a:r>
              <a:rPr lang="ru-RU" b="1" dirty="0" err="1"/>
              <a:t>гиперурикемиеи</a:t>
            </a:r>
            <a:r>
              <a:rPr lang="ru-RU" b="1" dirty="0"/>
              <a:t>̆</a:t>
            </a:r>
            <a:r>
              <a:rPr lang="ru-RU" dirty="0"/>
              <a:t> </a:t>
            </a:r>
            <a:r>
              <a:rPr lang="ru-RU" b="1" dirty="0"/>
              <a:t>только лишь с целью замедления прогрессирования ХБП</a:t>
            </a:r>
            <a:r>
              <a:rPr lang="ru-RU" dirty="0"/>
              <a:t>. </a:t>
            </a:r>
            <a:r>
              <a:rPr lang="ru-RU" b="1" dirty="0" smtClean="0"/>
              <a:t>НЕОБХОДИМЫ ДАЛЬНЕЙШИЕ КРУПНЫЕ ИССЛЕДОВАНИЯ ДЛЯ ПОЛУЧЕНИЯ БОЛЕЕ ПОЛНОГО ПРЕДСТАВЛЕНИЯ О ПОТЕНЦИАЛЬНЫХ ПРЕИМУЩЕСТВАХ СНИЖЕНИЯ МОЧЕВОЙ КИСЛОТЫ С ЭТОЙ ЦЕЛЬЮ. </a:t>
            </a:r>
            <a:endParaRPr lang="en-US" b="1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ru-RU" dirty="0" smtClean="0"/>
              <a:t>В настоящее время, несмотря на то, что есть данные о благоприятных эффектах от снижения мочевой кислоты у пациентов </a:t>
            </a:r>
            <a:r>
              <a:rPr lang="ru-RU" dirty="0"/>
              <a:t>с </a:t>
            </a:r>
            <a:r>
              <a:rPr lang="ru-RU" dirty="0" err="1"/>
              <a:t>бессимптомнои</a:t>
            </a:r>
            <a:r>
              <a:rPr lang="ru-RU" dirty="0"/>
              <a:t>̆ </a:t>
            </a:r>
            <a:r>
              <a:rPr lang="ru-RU" dirty="0" err="1" smtClean="0"/>
              <a:t>гиперурикемией</a:t>
            </a:r>
            <a:r>
              <a:rPr lang="ru-RU" dirty="0" smtClean="0"/>
              <a:t>, отсутствуют достаточно убедительные аргументы в ее поддержку.</a:t>
            </a:r>
          </a:p>
          <a:p>
            <a:endParaRPr lang="ru-RU" dirty="0"/>
          </a:p>
          <a:p>
            <a:pPr marL="285750" indent="-285750" algn="just">
              <a:buFont typeface="Arial" charset="0"/>
              <a:buChar char="•"/>
            </a:pPr>
            <a:endParaRPr lang="ru-RU" b="1" u="sng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9906" y="5325035"/>
            <a:ext cx="102959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Клинические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Практические Рекомендации KDIGO 2012 по Диагностике и Лечению </a:t>
            </a:r>
            <a:r>
              <a:rPr lang="ru-RU" sz="1050" dirty="0" err="1">
                <a:solidFill>
                  <a:schemeClr val="bg1">
                    <a:lumMod val="65000"/>
                  </a:schemeClr>
                </a:solidFill>
              </a:rPr>
              <a:t>Хроническои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̆ Болезни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Почек.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Нефрология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и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диализ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·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Т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. 19, No 1 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2017</a:t>
            </a:r>
            <a:endParaRPr lang="ru-RU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tr-TR" sz="1050" dirty="0">
                <a:solidFill>
                  <a:schemeClr val="bg1">
                    <a:lumMod val="65000"/>
                  </a:schemeClr>
                </a:solidFill>
              </a:rPr>
              <a:t>Paul </a:t>
            </a:r>
            <a:r>
              <a:rPr lang="tr-TR" sz="1050" dirty="0" smtClean="0">
                <a:solidFill>
                  <a:schemeClr val="bg1">
                    <a:lumMod val="65000"/>
                  </a:schemeClr>
                </a:solidFill>
              </a:rPr>
              <a:t>BJ,</a:t>
            </a:r>
            <a:r>
              <a:rPr lang="tr-TR" sz="105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tr-TR" sz="1050" dirty="0" err="1">
                <a:solidFill>
                  <a:schemeClr val="bg1">
                    <a:lumMod val="65000"/>
                  </a:schemeClr>
                </a:solidFill>
              </a:rPr>
              <a:t>Anoopkumar</a:t>
            </a:r>
            <a:r>
              <a:rPr lang="tr-TR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1050" dirty="0" smtClean="0">
                <a:solidFill>
                  <a:schemeClr val="bg1">
                    <a:lumMod val="65000"/>
                  </a:schemeClr>
                </a:solidFill>
              </a:rPr>
              <a:t>K,</a:t>
            </a:r>
            <a:r>
              <a:rPr lang="tr-TR" sz="105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tr-TR" sz="1050" dirty="0" err="1">
                <a:solidFill>
                  <a:schemeClr val="bg1">
                    <a:lumMod val="65000"/>
                  </a:schemeClr>
                </a:solidFill>
              </a:rPr>
              <a:t>Krishnan</a:t>
            </a:r>
            <a:r>
              <a:rPr lang="tr-TR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1050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 smtClean="0">
                <a:solidFill>
                  <a:schemeClr val="bg1">
                    <a:lumMod val="65000"/>
                  </a:schemeClr>
                </a:solidFill>
              </a:rPr>
              <a:t>Asymptomatic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hyperuricemia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it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time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cs-CZ" sz="1050" dirty="0" err="1">
                <a:solidFill>
                  <a:schemeClr val="bg1">
                    <a:lumMod val="65000"/>
                  </a:schemeClr>
                </a:solidFill>
              </a:rPr>
              <a:t>intervene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? </a:t>
            </a:r>
            <a:r>
              <a:rPr lang="pl-PL" sz="1050" dirty="0" err="1">
                <a:solidFill>
                  <a:schemeClr val="bg1">
                    <a:lumMod val="65000"/>
                  </a:schemeClr>
                </a:solidFill>
              </a:rPr>
              <a:t>Clin</a:t>
            </a:r>
            <a:r>
              <a:rPr lang="pl-PL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050" dirty="0" err="1">
                <a:solidFill>
                  <a:schemeClr val="bg1">
                    <a:lumMod val="65000"/>
                  </a:schemeClr>
                </a:solidFill>
              </a:rPr>
              <a:t>Rheumatol</a:t>
            </a:r>
            <a:r>
              <a:rPr lang="pl-PL" sz="1050" dirty="0">
                <a:solidFill>
                  <a:schemeClr val="bg1">
                    <a:lumMod val="65000"/>
                  </a:schemeClr>
                </a:solidFill>
              </a:rPr>
              <a:t>. 2017 Dec;36(12):2637-2644. doi: 10.1007/s10067-017-3851-y. </a:t>
            </a:r>
            <a:r>
              <a:rPr lang="pl-PL" sz="1050" dirty="0" err="1">
                <a:solidFill>
                  <a:schemeClr val="bg1">
                    <a:lumMod val="65000"/>
                  </a:schemeClr>
                </a:solidFill>
              </a:rPr>
              <a:t>Epub</a:t>
            </a:r>
            <a:r>
              <a:rPr lang="pl-PL" sz="1050" dirty="0">
                <a:solidFill>
                  <a:schemeClr val="bg1">
                    <a:lumMod val="65000"/>
                  </a:schemeClr>
                </a:solidFill>
              </a:rPr>
              <a:t> 2017 </a:t>
            </a:r>
            <a:r>
              <a:rPr lang="pl-PL" sz="1050" dirty="0" err="1">
                <a:solidFill>
                  <a:schemeClr val="bg1">
                    <a:lumMod val="65000"/>
                  </a:schemeClr>
                </a:solidFill>
              </a:rPr>
              <a:t>Oct</a:t>
            </a:r>
            <a:r>
              <a:rPr lang="pl-PL" sz="1050" dirty="0">
                <a:solidFill>
                  <a:schemeClr val="bg1">
                    <a:lumMod val="65000"/>
                  </a:schemeClr>
                </a:solidFill>
              </a:rPr>
              <a:t> 4.</a:t>
            </a:r>
            <a:endParaRPr lang="cs-CZ" sz="105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sz="105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230" y="1423686"/>
            <a:ext cx="11817751" cy="2813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Treating Asymptomatic </a:t>
            </a:r>
            <a:r>
              <a:rPr lang="en-US" b="1" dirty="0" err="1">
                <a:solidFill>
                  <a:schemeClr val="tx1"/>
                </a:solidFill>
              </a:rPr>
              <a:t>Hyperuricemia</a:t>
            </a:r>
            <a:r>
              <a:rPr lang="en-US" b="1" dirty="0">
                <a:solidFill>
                  <a:schemeClr val="tx1"/>
                </a:solidFill>
              </a:rPr>
              <a:t> Could Lower Risk of Developing Chronic </a:t>
            </a:r>
            <a:r>
              <a:rPr lang="en-US" b="1" dirty="0" smtClean="0">
                <a:solidFill>
                  <a:schemeClr val="tx1"/>
                </a:solidFill>
              </a:rPr>
              <a:t>Conditions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August </a:t>
            </a:r>
            <a:r>
              <a:rPr lang="en-US" dirty="0">
                <a:solidFill>
                  <a:schemeClr val="tx1"/>
                </a:solidFill>
              </a:rPr>
              <a:t>12, 2016 </a:t>
            </a: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Martin Garber, D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https://</a:t>
            </a:r>
            <a:r>
              <a:rPr lang="en-US" dirty="0" err="1">
                <a:solidFill>
                  <a:schemeClr val="tx1"/>
                </a:solidFill>
              </a:rPr>
              <a:t>www.the-rheumatologist.org</a:t>
            </a:r>
            <a:r>
              <a:rPr lang="en-US" dirty="0">
                <a:solidFill>
                  <a:schemeClr val="tx1"/>
                </a:solidFill>
              </a:rPr>
              <a:t>/article/treating-asymptomatic-hyperuricemia-lower-risk-developing-chronic-conditions/4/</a:t>
            </a:r>
          </a:p>
          <a:p>
            <a:pPr marL="285750" indent="-285750" algn="just">
              <a:buFont typeface="Arial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Sircar</a:t>
            </a:r>
            <a:r>
              <a:rPr lang="en-US" dirty="0">
                <a:solidFill>
                  <a:schemeClr val="tx1"/>
                </a:solidFill>
              </a:rPr>
              <a:t> D, Chatterjee S, </a:t>
            </a:r>
            <a:r>
              <a:rPr lang="en-US" dirty="0" err="1">
                <a:solidFill>
                  <a:schemeClr val="tx1"/>
                </a:solidFill>
              </a:rPr>
              <a:t>Waikhom</a:t>
            </a:r>
            <a:r>
              <a:rPr lang="en-US" dirty="0">
                <a:solidFill>
                  <a:schemeClr val="tx1"/>
                </a:solidFill>
              </a:rPr>
              <a:t> R, et al. Efficacy of </a:t>
            </a:r>
            <a:r>
              <a:rPr lang="en-US" dirty="0" err="1">
                <a:solidFill>
                  <a:schemeClr val="tx1"/>
                </a:solidFill>
              </a:rPr>
              <a:t>Febuxostat</a:t>
            </a:r>
            <a:r>
              <a:rPr lang="en-US" dirty="0">
                <a:solidFill>
                  <a:schemeClr val="tx1"/>
                </a:solidFill>
              </a:rPr>
              <a:t> for slowing the GFR decline in patients with CKD and asymptomatic </a:t>
            </a:r>
            <a:r>
              <a:rPr lang="en-US" dirty="0" err="1">
                <a:solidFill>
                  <a:schemeClr val="tx1"/>
                </a:solidFill>
              </a:rPr>
              <a:t>hyperuricemia</a:t>
            </a:r>
            <a:r>
              <a:rPr lang="en-US" dirty="0">
                <a:solidFill>
                  <a:schemeClr val="tx1"/>
                </a:solidFill>
              </a:rPr>
              <a:t>: a 6-month, double-blind, randomized, placebo-controlled trial. Am J Kidney Dis 2015;66:945–50.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en-US" b="1" dirty="0" smtClean="0">
                <a:solidFill>
                  <a:schemeClr val="tx1"/>
                </a:solidFill>
              </a:rPr>
              <a:t>Limitations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this study included small numbers of patients and short follow-up, and ∼10% of the randomly assigned population dropped out prior to completion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“Conclusion: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Febuxostat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slowed the decline in </a:t>
            </a:r>
            <a:r>
              <a:rPr lang="en-US" dirty="0" err="1">
                <a:solidFill>
                  <a:schemeClr val="tx1"/>
                </a:solidFill>
              </a:rPr>
              <a:t>eGFR</a:t>
            </a:r>
            <a:r>
              <a:rPr lang="en-US" dirty="0">
                <a:solidFill>
                  <a:schemeClr val="tx1"/>
                </a:solidFill>
              </a:rPr>
              <a:t> in CKD stages 3 and 4 compared to </a:t>
            </a:r>
            <a:r>
              <a:rPr lang="en-US" dirty="0" smtClean="0">
                <a:solidFill>
                  <a:schemeClr val="tx1"/>
                </a:solidFill>
              </a:rPr>
              <a:t>placebo”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Когда же необходимо снижать мочевую кислоту?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4481" y="1944547"/>
            <a:ext cx="11377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Подагра;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Хроническая </a:t>
            </a:r>
            <a:r>
              <a:rPr lang="ru-RU" sz="2400" dirty="0" err="1"/>
              <a:t>гиперурикемия</a:t>
            </a:r>
            <a:r>
              <a:rPr lang="ru-RU" sz="2400" dirty="0"/>
              <a:t> с отложением </a:t>
            </a:r>
            <a:r>
              <a:rPr lang="ru-RU" sz="2400" dirty="0" err="1"/>
              <a:t>уратов</a:t>
            </a:r>
            <a:r>
              <a:rPr lang="ru-RU" sz="2400" dirty="0"/>
              <a:t> (</a:t>
            </a:r>
            <a:r>
              <a:rPr lang="ru-RU" sz="2400" dirty="0" err="1"/>
              <a:t>тофусы</a:t>
            </a:r>
            <a:r>
              <a:rPr lang="ru-RU" sz="2400" dirty="0"/>
              <a:t> и/или подагрический артрит, в </a:t>
            </a:r>
            <a:r>
              <a:rPr lang="ru-RU" sz="2400" dirty="0" err="1"/>
              <a:t>т.ч</a:t>
            </a:r>
            <a:r>
              <a:rPr lang="ru-RU" sz="2400" dirty="0"/>
              <a:t>. в анамнезе</a:t>
            </a:r>
            <a:r>
              <a:rPr lang="ru-RU" sz="2400" dirty="0" smtClean="0"/>
              <a:t>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Хроническая </a:t>
            </a:r>
            <a:r>
              <a:rPr lang="ru-RU" sz="2400" dirty="0" err="1"/>
              <a:t>гиперурикемия</a:t>
            </a:r>
            <a:r>
              <a:rPr lang="ru-RU" sz="2400" dirty="0"/>
              <a:t> </a:t>
            </a:r>
            <a:r>
              <a:rPr lang="ru-RU" sz="2400" dirty="0" smtClean="0"/>
              <a:t>с болевым синдромом;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Хроническая </a:t>
            </a:r>
            <a:r>
              <a:rPr lang="ru-RU" sz="2400" dirty="0" err="1"/>
              <a:t>гиперурикемия</a:t>
            </a:r>
            <a:r>
              <a:rPr lang="ru-RU" sz="2400" dirty="0"/>
              <a:t> с д</a:t>
            </a:r>
            <a:r>
              <a:rPr lang="ru-RU" sz="2400" dirty="0" smtClean="0"/>
              <a:t>екомпенсированными компонентами метаболического синдрома (высокие уровни глюкозы, АД, нарушения жирового обмена и т.д.)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03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Потенциальные механизмы снижения мочевой кислоты в организме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87" y="1527451"/>
            <a:ext cx="11390243" cy="36408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1) </a:t>
            </a:r>
            <a:r>
              <a:rPr lang="ru-RU" sz="2400" b="1" dirty="0" smtClean="0"/>
              <a:t>Препараты, угнетающие продукцию мочевой кислоты (ингибиторы </a:t>
            </a:r>
            <a:r>
              <a:rPr lang="ru-RU" sz="2400" b="1" dirty="0" err="1" smtClean="0"/>
              <a:t>ксантиноксидазы</a:t>
            </a:r>
            <a:r>
              <a:rPr lang="ru-RU" sz="2400" b="1" dirty="0" smtClean="0"/>
              <a:t>)</a:t>
            </a:r>
            <a:r>
              <a:rPr lang="en-US" sz="2400" dirty="0" smtClean="0"/>
              <a:t>: </a:t>
            </a:r>
            <a:r>
              <a:rPr lang="ru-RU" sz="2400" dirty="0" err="1" smtClean="0"/>
              <a:t>аллопуринол</a:t>
            </a:r>
            <a:r>
              <a:rPr lang="ru-RU" sz="2400" dirty="0" smtClean="0"/>
              <a:t> и </a:t>
            </a:r>
            <a:r>
              <a:rPr lang="ru-RU" sz="2400" dirty="0" err="1" smtClean="0"/>
              <a:t>фебуксостат</a:t>
            </a:r>
            <a:endParaRPr lang="ru-RU" sz="2400" dirty="0"/>
          </a:p>
          <a:p>
            <a:pPr marL="0" indent="0" algn="just">
              <a:buNone/>
            </a:pPr>
            <a:r>
              <a:rPr lang="en-US" sz="2400" dirty="0"/>
              <a:t>2) </a:t>
            </a:r>
            <a:r>
              <a:rPr lang="ru-RU" sz="2400" b="1" dirty="0" smtClean="0"/>
              <a:t>Препараты </a:t>
            </a:r>
            <a:r>
              <a:rPr lang="ru-RU" sz="2400" b="1" dirty="0" err="1" smtClean="0"/>
              <a:t>метаболизирующие</a:t>
            </a:r>
            <a:r>
              <a:rPr lang="ru-RU" sz="2400" b="1" dirty="0" smtClean="0"/>
              <a:t> мочевую кислоту </a:t>
            </a:r>
            <a:r>
              <a:rPr lang="ru-RU" sz="2400" b="1" dirty="0"/>
              <a:t>до </a:t>
            </a:r>
            <a:r>
              <a:rPr lang="ru-RU" sz="2400" b="1" dirty="0" err="1"/>
              <a:t>аллантоина</a:t>
            </a:r>
            <a:r>
              <a:rPr lang="ru-RU" sz="2400" b="1" dirty="0"/>
              <a:t> (</a:t>
            </a:r>
            <a:r>
              <a:rPr lang="ru-RU" sz="2400" b="1" dirty="0" smtClean="0"/>
              <a:t>аналоги </a:t>
            </a:r>
            <a:r>
              <a:rPr lang="ru-RU" sz="2400" b="1" dirty="0" err="1" smtClean="0"/>
              <a:t>уриказы</a:t>
            </a:r>
            <a:r>
              <a:rPr lang="ru-RU" sz="2400" b="1" dirty="0" smtClean="0"/>
              <a:t>)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ru-RU" sz="2400" dirty="0" err="1" smtClean="0"/>
              <a:t>расбуриказа</a:t>
            </a:r>
            <a:r>
              <a:rPr lang="en-US" sz="2400" dirty="0" smtClean="0"/>
              <a:t>, </a:t>
            </a:r>
            <a:r>
              <a:rPr lang="ru-RU" sz="2400" dirty="0" err="1" smtClean="0"/>
              <a:t>пеглотиказа</a:t>
            </a:r>
            <a:endParaRPr lang="ru-RU" sz="2400" dirty="0"/>
          </a:p>
          <a:p>
            <a:pPr marL="0" indent="0" algn="just">
              <a:buNone/>
            </a:pPr>
            <a:r>
              <a:rPr lang="en-US" sz="2400" dirty="0" smtClean="0"/>
              <a:t>3</a:t>
            </a:r>
            <a:r>
              <a:rPr lang="en-US" sz="2400" dirty="0"/>
              <a:t>) </a:t>
            </a:r>
            <a:r>
              <a:rPr lang="ru-RU" sz="2400" b="1" dirty="0" smtClean="0"/>
              <a:t>Препараты ингибирующие </a:t>
            </a:r>
            <a:r>
              <a:rPr lang="ru-RU" sz="2400" b="1" dirty="0" err="1" smtClean="0"/>
              <a:t>реабсорбцию</a:t>
            </a:r>
            <a:r>
              <a:rPr lang="ru-RU" sz="2400" b="1" dirty="0" smtClean="0"/>
              <a:t> мочевой кислоты (</a:t>
            </a:r>
            <a:r>
              <a:rPr lang="ru-RU" sz="2400" b="1" dirty="0" err="1" smtClean="0"/>
              <a:t>урикозурические</a:t>
            </a:r>
            <a:r>
              <a:rPr lang="ru-RU" sz="2400" b="1" dirty="0" smtClean="0"/>
              <a:t> препараты)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Первичные: </a:t>
            </a:r>
            <a:r>
              <a:rPr lang="ru-RU" sz="2400" dirty="0" err="1"/>
              <a:t>пробенецид</a:t>
            </a:r>
            <a:r>
              <a:rPr lang="ru-RU" sz="2400" dirty="0"/>
              <a:t>, </a:t>
            </a:r>
            <a:r>
              <a:rPr lang="ru-RU" sz="2400" dirty="0" err="1"/>
              <a:t>сульфинпиразон</a:t>
            </a:r>
            <a:r>
              <a:rPr lang="ru-RU" sz="2400" dirty="0"/>
              <a:t>, </a:t>
            </a:r>
            <a:r>
              <a:rPr lang="ru-RU" sz="2400" dirty="0" err="1"/>
              <a:t>бензбромарон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Вторичные: </a:t>
            </a:r>
            <a:r>
              <a:rPr lang="ru-RU" sz="2400" dirty="0" err="1"/>
              <a:t>лозартан</a:t>
            </a:r>
            <a:r>
              <a:rPr lang="ru-RU" sz="2400" dirty="0"/>
              <a:t>, </a:t>
            </a:r>
            <a:r>
              <a:rPr lang="ru-RU" sz="2400" dirty="0" err="1"/>
              <a:t>аторвастатин</a:t>
            </a:r>
            <a:r>
              <a:rPr lang="ru-RU" sz="2400" dirty="0"/>
              <a:t>, </a:t>
            </a:r>
            <a:r>
              <a:rPr lang="ru-RU" sz="2400" dirty="0" err="1" smtClean="0"/>
              <a:t>амлодипин</a:t>
            </a:r>
            <a:r>
              <a:rPr lang="ru-RU" sz="2400" dirty="0"/>
              <a:t>, кортизон, </a:t>
            </a:r>
            <a:r>
              <a:rPr lang="ru-RU" sz="2400" dirty="0" smtClean="0"/>
              <a:t>АКТГ, </a:t>
            </a:r>
            <a:r>
              <a:rPr lang="ru-RU" sz="2400" dirty="0" err="1" smtClean="0"/>
              <a:t>розувастатин</a:t>
            </a:r>
            <a:r>
              <a:rPr lang="ru-RU" sz="2400" dirty="0" smtClean="0"/>
              <a:t>, </a:t>
            </a:r>
            <a:r>
              <a:rPr lang="ru-RU" sz="2400" dirty="0" err="1" smtClean="0"/>
              <a:t>гвайфенезин</a:t>
            </a:r>
            <a:r>
              <a:rPr lang="ru-RU" sz="2400" dirty="0" smtClean="0"/>
              <a:t>, </a:t>
            </a:r>
            <a:r>
              <a:rPr lang="ru-RU" sz="2400" dirty="0" err="1" smtClean="0"/>
              <a:t>лефлуномид</a:t>
            </a:r>
            <a:r>
              <a:rPr lang="ru-RU" sz="2400" dirty="0" smtClean="0"/>
              <a:t>, салицилаты </a:t>
            </a:r>
            <a:r>
              <a:rPr lang="ru-RU" sz="2400" dirty="0"/>
              <a:t>(высокие дозы)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634588"/>
            <a:ext cx="119634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Lee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SJ,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Terkeltaub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RA (June 2006). "New developments in clinically relevant mechanisms and treatment of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hyperuricemia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". </a:t>
            </a:r>
            <a:r>
              <a:rPr lang="ru-RU" sz="1050" dirty="0" err="1">
                <a:solidFill>
                  <a:schemeClr val="bg1">
                    <a:lumMod val="65000"/>
                  </a:schemeClr>
                </a:solidFill>
              </a:rPr>
              <a:t>Curr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050" dirty="0" err="1">
                <a:solidFill>
                  <a:schemeClr val="bg1">
                    <a:lumMod val="65000"/>
                  </a:schemeClr>
                </a:solidFill>
              </a:rPr>
              <a:t>Rheumatol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050" dirty="0" err="1">
                <a:solidFill>
                  <a:schemeClr val="bg1">
                    <a:lumMod val="65000"/>
                  </a:schemeClr>
                </a:solidFill>
              </a:rPr>
              <a:t>Rep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. 8 (3): 224–30. doi:10.1007/s11926-996-0029-z. PMID 16901081.</a:t>
            </a:r>
          </a:p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Ellen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M.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McDonagha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, Caroline F.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Thorna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, John Thomas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Callaghanb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, Russ B.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Altmana,c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, and Teri E.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Kleina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PharmGKB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summary: uric acid-lowering drugs pathway, pharmacodynamics.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Pharmacogenet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Genomics. 2014 September ; 24(9): 464–476. doi:10.1097/FPC.0000000000000058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ru-RU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Hamada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T, Ichida K,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Hosoyamada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M, Mizuta E,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Yanagihara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K,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Sonoyama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K, Sugihara S,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Igawa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O,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Hosoya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T,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Ohtahara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A,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Shigamasa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C, Yamamoto Y,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Ninomiya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H,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Hisatome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I (October 2008). "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Uricosuric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action of losartan via the inhibition of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urate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transporter 1 (URAT 1) in hypertensive patients". Am. J.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Hypertens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. 21 (10): 1157–62. doi:10.1038/ajh.2008.245. PMID 18670416.</a:t>
            </a:r>
          </a:p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en-US" sz="1050" dirty="0" err="1" smtClean="0">
                <a:solidFill>
                  <a:schemeClr val="bg1">
                    <a:lumMod val="65000"/>
                  </a:schemeClr>
                </a:solidFill>
              </a:rPr>
              <a:t>Snaith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ML, Scott JT (May 1972). "Uric acid excretion and surgery". Ann. Rheum. Dis. 31 (3): 162–5. doi:10.1136/ard.31.3.162. PMC 1005890. PMID 5032447.</a:t>
            </a:r>
          </a:p>
          <a:p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3" y="465718"/>
            <a:ext cx="6456885" cy="2327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2" y="3298784"/>
            <a:ext cx="6364306" cy="2332047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02" y="2262126"/>
            <a:ext cx="5671129" cy="20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"/>
            <a:ext cx="6863486" cy="246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1" y="4002405"/>
            <a:ext cx="7126844" cy="2550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83" y="1938407"/>
            <a:ext cx="7209017" cy="25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3018</Words>
  <Application>Microsoft Macintosh PowerPoint</Application>
  <PresentationFormat>Широкоэкранный</PresentationFormat>
  <Paragraphs>267</Paragraphs>
  <Slides>25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Mangal</vt:lpstr>
      <vt:lpstr>Times New Roman</vt:lpstr>
      <vt:lpstr>Arial</vt:lpstr>
      <vt:lpstr>Тема Office</vt:lpstr>
      <vt:lpstr>Презентация PowerPoint</vt:lpstr>
      <vt:lpstr>Презентация PowerPoint</vt:lpstr>
      <vt:lpstr>Гиперурикемия (определение)</vt:lpstr>
      <vt:lpstr>Нужно ли лечить гиперурикемию?</vt:lpstr>
      <vt:lpstr>Нужно ли лечить гиперурикемию?</vt:lpstr>
      <vt:lpstr>Когда же необходимо снижать мочевую кислоту?</vt:lpstr>
      <vt:lpstr>Потенциальные механизмы снижения мочевой кислоты в организме</vt:lpstr>
      <vt:lpstr>Презентация PowerPoint</vt:lpstr>
      <vt:lpstr>Презентация PowerPoint</vt:lpstr>
      <vt:lpstr>Адаптировано из 2016 updated EULAR evidence-based recommendations for the management of gout</vt:lpstr>
      <vt:lpstr>Презентация PowerPoint</vt:lpstr>
      <vt:lpstr>Презентация PowerPoint</vt:lpstr>
      <vt:lpstr>Сравнение терапевтической эффективности аллопуринола и фебуксостата</vt:lpstr>
      <vt:lpstr>Гипоурекимическая терапия у пациентов с нарушением функции печени</vt:lpstr>
      <vt:lpstr>Применение фебуксостата у пациентов с нарушением функции печени</vt:lpstr>
      <vt:lpstr>Гипоурекимическая терапия у пациентов с нарушением функции почек</vt:lpstr>
      <vt:lpstr>Применение фебуксостата у пациентов с нарушением функции почек</vt:lpstr>
      <vt:lpstr>Презентация PowerPoint</vt:lpstr>
      <vt:lpstr>К слову о рисках…</vt:lpstr>
      <vt:lpstr>Потенциальные межлекарственные взаимодействия</vt:lpstr>
      <vt:lpstr>Потенциальные межлекарственные взаимодействия</vt:lpstr>
      <vt:lpstr>Потенциальные межлекарственные взаимодействия (НПВП)</vt:lpstr>
      <vt:lpstr>Презентация PowerPoint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гиперурикемии - взгляд клинического фармаколога</dc:title>
  <dc:creator>Пользователь Microsoft Office</dc:creator>
  <cp:lastModifiedBy>Пользователь Microsoft Office</cp:lastModifiedBy>
  <cp:revision>239</cp:revision>
  <dcterms:created xsi:type="dcterms:W3CDTF">2019-03-17T11:32:21Z</dcterms:created>
  <dcterms:modified xsi:type="dcterms:W3CDTF">2019-05-31T02:32:49Z</dcterms:modified>
</cp:coreProperties>
</file>